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4" r:id="rId2"/>
    <p:sldId id="315" r:id="rId3"/>
    <p:sldId id="318" r:id="rId4"/>
    <p:sldId id="319" r:id="rId5"/>
    <p:sldId id="320" r:id="rId6"/>
    <p:sldId id="316" r:id="rId7"/>
    <p:sldId id="322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46" r:id="rId16"/>
    <p:sldId id="329" r:id="rId17"/>
    <p:sldId id="353" r:id="rId18"/>
    <p:sldId id="341" r:id="rId19"/>
    <p:sldId id="340" r:id="rId20"/>
    <p:sldId id="343" r:id="rId21"/>
    <p:sldId id="344" r:id="rId22"/>
    <p:sldId id="345" r:id="rId23"/>
    <p:sldId id="330" r:id="rId24"/>
    <p:sldId id="333" r:id="rId25"/>
    <p:sldId id="331" r:id="rId26"/>
    <p:sldId id="332" r:id="rId27"/>
    <p:sldId id="334" r:id="rId28"/>
    <p:sldId id="342" r:id="rId29"/>
    <p:sldId id="335" r:id="rId30"/>
    <p:sldId id="336" r:id="rId31"/>
    <p:sldId id="337" r:id="rId32"/>
    <p:sldId id="349" r:id="rId33"/>
    <p:sldId id="338" r:id="rId34"/>
    <p:sldId id="339" r:id="rId35"/>
    <p:sldId id="314" r:id="rId36"/>
    <p:sldId id="347" r:id="rId37"/>
    <p:sldId id="358" r:id="rId38"/>
    <p:sldId id="348" r:id="rId39"/>
    <p:sldId id="352" r:id="rId40"/>
    <p:sldId id="350" r:id="rId41"/>
    <p:sldId id="351" r:id="rId42"/>
    <p:sldId id="354" r:id="rId43"/>
    <p:sldId id="362" r:id="rId44"/>
    <p:sldId id="355" r:id="rId45"/>
    <p:sldId id="356" r:id="rId46"/>
    <p:sldId id="357" r:id="rId47"/>
    <p:sldId id="359" r:id="rId48"/>
    <p:sldId id="360" r:id="rId49"/>
    <p:sldId id="361" r:id="rId50"/>
    <p:sldId id="363" r:id="rId51"/>
    <p:sldId id="364" r:id="rId52"/>
    <p:sldId id="365" r:id="rId53"/>
    <p:sldId id="368" r:id="rId54"/>
    <p:sldId id="366" r:id="rId55"/>
    <p:sldId id="291" r:id="rId56"/>
    <p:sldId id="370" r:id="rId57"/>
    <p:sldId id="367" r:id="rId58"/>
    <p:sldId id="287" r:id="rId59"/>
    <p:sldId id="369" r:id="rId60"/>
    <p:sldId id="371" r:id="rId61"/>
    <p:sldId id="289" r:id="rId62"/>
    <p:sldId id="286" r:id="rId63"/>
    <p:sldId id="282" r:id="rId64"/>
    <p:sldId id="292" r:id="rId65"/>
    <p:sldId id="293" r:id="rId66"/>
    <p:sldId id="261" r:id="rId67"/>
    <p:sldId id="283" r:id="rId68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3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02A6AF-2642-406D-BC34-6C110B4C7C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63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FD993-95E6-4D45-ABEB-9859DE0684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6760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7CC01-4CB2-4103-A02C-917200F270D4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55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9A4B2-5CE8-475A-85D5-4517BB981DF4}" type="slidenum">
              <a:rPr lang="pt-BR" altLang="pt-BR"/>
              <a:pPr/>
              <a:t>63</a:t>
            </a:fld>
            <a:endParaRPr lang="pt-BR" alt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11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BB32A-FB16-4BB1-8610-C644336CEB96}" type="slidenum">
              <a:rPr lang="pt-BR" altLang="pt-BR"/>
              <a:pPr/>
              <a:t>64</a:t>
            </a:fld>
            <a:endParaRPr lang="pt-BR" altLang="pt-B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958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2C939-4E2F-4399-9BFB-ACAE10915F52}" type="slidenum">
              <a:rPr lang="pt-BR" altLang="pt-BR"/>
              <a:pPr/>
              <a:t>65</a:t>
            </a:fld>
            <a:endParaRPr lang="pt-BR" altLang="pt-B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20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324B1-49C0-4957-A26C-6104A8EABB63}" type="slidenum">
              <a:rPr lang="pt-BR" altLang="pt-BR"/>
              <a:pPr/>
              <a:t>66</a:t>
            </a:fld>
            <a:endParaRPr lang="pt-BR" altLang="pt-B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816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164A1-2AD0-4CCC-B27F-602539D0E6EF}" type="slidenum">
              <a:rPr lang="pt-BR" altLang="pt-BR"/>
              <a:pPr/>
              <a:t>67</a:t>
            </a:fld>
            <a:endParaRPr lang="pt-BR" alt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79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E9F6F-F087-4C38-87E8-3975DCD068E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62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E9F6F-F087-4C38-87E8-3975DCD068EC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343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E9F6F-F087-4C38-87E8-3975DCD068EC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83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E9F6F-F087-4C38-87E8-3975DCD068EC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47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1EC59-4BEC-45C6-82D9-55301D4C9DBB}" type="slidenum">
              <a:rPr lang="pt-BR" altLang="pt-BR"/>
              <a:pPr/>
              <a:t>55</a:t>
            </a:fld>
            <a:endParaRPr lang="pt-BR" altLang="pt-B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74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BF8A3-1418-48BF-ABB3-BB71B90B7C54}" type="slidenum">
              <a:rPr lang="pt-BR" altLang="pt-BR"/>
              <a:pPr/>
              <a:t>58</a:t>
            </a:fld>
            <a:endParaRPr lang="pt-BR" alt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32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8D239-0447-4976-B819-39827264E5D0}" type="slidenum">
              <a:rPr lang="pt-BR" altLang="pt-BR"/>
              <a:pPr/>
              <a:t>61</a:t>
            </a:fld>
            <a:endParaRPr lang="pt-BR" altLang="pt-B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228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30CC9-F68D-4D5F-9C28-170F2B5922B9}" type="slidenum">
              <a:rPr lang="pt-BR" altLang="pt-BR"/>
              <a:pPr/>
              <a:t>62</a:t>
            </a:fld>
            <a:endParaRPr lang="pt-BR" altLang="pt-B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93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2B2A-6ADD-4B76-AD93-9226C967DF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61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9634E-58BD-4C4F-930C-8D0AD3B9E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68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AFAB-4743-4EB3-AC34-3070E430AB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78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AB68D-AC2A-4EFE-BF95-41C458C359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7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DCD5-796F-4067-9EC2-D22FDCE6F6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954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F1AA-0B72-4DAC-96C3-C1F8713764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7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FC231-8FD4-4062-BBA7-8028F5D996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99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01FA-E3F6-4C35-A398-E887E1532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66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0F51-3561-43A1-ACA2-2E2521E573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46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39DB-6C36-4D07-A74D-8702553403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35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AD2D4-82E3-44B7-B48D-3FE4CC89FA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91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53D40-23CE-4141-B876-F644FE7195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ol%C3%ADtica_Social#cite_note-1" TargetMode="External"/><Relationship Id="rId3" Type="http://schemas.openxmlformats.org/officeDocument/2006/relationships/hyperlink" Target="https://pt.wikipedia.org/wiki/Pobreza" TargetMode="External"/><Relationship Id="rId7" Type="http://schemas.openxmlformats.org/officeDocument/2006/relationships/hyperlink" Target="https://pt.wikipedia.org/wiki/Redistribui%C3%A7%C3%A3o_de_riqueza_e_rend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Desigualdade_econ%C3%B4mica" TargetMode="External"/><Relationship Id="rId5" Type="http://schemas.openxmlformats.org/officeDocument/2006/relationships/hyperlink" Target="https://pt.wikipedia.org/wiki/Desenvolvimento_econ%C3%B4mico" TargetMode="External"/><Relationship Id="rId4" Type="http://schemas.openxmlformats.org/officeDocument/2006/relationships/hyperlink" Target="https://pt.wikipedia.org/wiki/Pobreza_extrema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belconsultoriaformacao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buFontTx/>
              <a:buNone/>
            </a:pPr>
            <a:endParaRPr lang="pt-BR" altLang="pt-BR" sz="4000" b="1" u="sng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pt-BR" altLang="pt-BR" sz="4000" b="1" u="sng" dirty="0">
                <a:solidFill>
                  <a:srgbClr val="CC0000"/>
                </a:solidFill>
              </a:rPr>
              <a:t>13ª PLENÁRIA ESTATUTÁRIA </a:t>
            </a:r>
          </a:p>
          <a:p>
            <a:pPr algn="ctr">
              <a:buFontTx/>
              <a:buNone/>
            </a:pPr>
            <a:endParaRPr lang="pt-BR" altLang="pt-BR" sz="4000" b="1" u="sng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pt-BR" altLang="pt-BR" sz="6600" b="1" u="sng" dirty="0">
                <a:solidFill>
                  <a:srgbClr val="CC0000"/>
                </a:solidFill>
              </a:rPr>
              <a:t>CUT DF</a:t>
            </a:r>
          </a:p>
          <a:p>
            <a:pPr algn="ctr">
              <a:buFontTx/>
              <a:buNone/>
            </a:pPr>
            <a:endParaRPr lang="pt-BR" altLang="pt-BR" sz="4000" b="1" u="sng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pt-BR" altLang="pt-BR" sz="4000" b="1" u="sng" dirty="0">
                <a:solidFill>
                  <a:srgbClr val="CC0000"/>
                </a:solidFill>
              </a:rPr>
              <a:t>20.08.11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680654"/>
            <a:ext cx="7668695" cy="5496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4355976" y="3429000"/>
            <a:ext cx="4608512" cy="28083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130 a favor; 317 contra; 14 em branco; 60 não foram ao plenário; 38 estavam ausentes do Congresso </a:t>
            </a:r>
            <a:endParaRPr lang="pt-BR" altLang="pt-BR" b="1" dirty="0"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962672" cy="32403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1988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 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Constituinte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b="1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tentativa de incluir na redação do art. 5º da Constituição Federal de 1988 a expressa proibição da discriminação por motivo de orientação sexual</a:t>
            </a:r>
            <a:endParaRPr lang="pt-BR" alt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11560" y="1850416"/>
            <a:ext cx="7704856" cy="43868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“Os parlamentares evangélicos monopolizaram as discussões ontem durante a reunião matutina da Comissão da Soberania e dos Direitos do Homem e da Mulher do Congresso constituinte. Travaram um acirrado debate em torno da situação dos homossexuais no contexto da nova Constituição. A discussão chegou a tal ponto que o deputado Costa Ferreira (PFL-MA), de centro, ameaçou de ‘maldição e castigo’ os constituintes que ‘forem tolerantes com os homossexuais’.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b="1" dirty="0">
                <a:cs typeface="Arial" panose="020B0604020202020204" pitchFamily="34" charset="0"/>
              </a:rPr>
              <a:t>Folha de São Paulo </a:t>
            </a:r>
            <a:r>
              <a:rPr lang="pt-BR" dirty="0"/>
              <a:t>(1987, p. A-5)</a:t>
            </a:r>
            <a:endParaRPr lang="pt-BR" alt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2852936"/>
            <a:ext cx="5832648" cy="36724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1988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 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Constituição Federal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(art. 5º)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“todos são iguais perante a lei, sem distinção de qualquer natureza, garantindo-se aos brasileiros e aos estrangeiros residentes no País a inviolabilidade do direito à vida, à liberdade, à segurança e à propriedade (...)”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1988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 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Constituição Federal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(art. 3º, inciso IV)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b="1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“promover o bem de todos, sem preconceitos de </a:t>
            </a:r>
            <a:r>
              <a:rPr lang="pt-BR" dirty="0" err="1"/>
              <a:t>origem</a:t>
            </a:r>
            <a:r>
              <a:rPr lang="pt-BR" dirty="0"/>
              <a:t>, raça, sexo, cor, idade e quaisquer outras formas de discriminação”</a:t>
            </a:r>
            <a:endParaRPr lang="pt-BR" alt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5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2852936"/>
            <a:ext cx="5832648" cy="36724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“É vedado à União, aos Estados, ao Distrito Federal e aos Municípios: I – estabelecer cultos religiosos ou igrejas, subvencioná-los, embaraçar -  lhes o funcionamento ou manter com eles ou seus representantes relações de dependência ou aliança, ressalvada, na forma da lei, a colaboração de interesse público”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1683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1988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 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Constituição Federal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(inciso I do art. 19)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b="1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Estado Laico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dirty="0"/>
              <a:t>Decreto nº 4.496, de 04 de fevereiro de 2002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altLang="pt-B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alt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3356992"/>
            <a:ext cx="5832648" cy="31683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1990</a:t>
            </a:r>
          </a:p>
          <a:p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Em 17 de maio, a </a:t>
            </a:r>
            <a:r>
              <a:rPr lang="pt-BR" altLang="pt-BR" dirty="0" err="1">
                <a:solidFill>
                  <a:srgbClr val="000000"/>
                </a:solidFill>
                <a:cs typeface="Arial" panose="020B0604020202020204" pitchFamily="34" charset="0"/>
              </a:rPr>
              <a:t>assembléia</a:t>
            </a:r>
            <a:r>
              <a:rPr lang="pt-BR" altLang="pt-BR" dirty="0">
                <a:solidFill>
                  <a:srgbClr val="000000"/>
                </a:solidFill>
                <a:cs typeface="Arial" panose="020B0604020202020204" pitchFamily="34" charset="0"/>
              </a:rPr>
              <a:t> geral da Organização Mundial da Saúde (OMS) aprovou a retirada do código 302.0 (Homossexualidade) da Classificação Internacional de Doenças, declarando que “a homossexualidade não constitui doença, nem distúrbio e nem perversão”.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59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1988</a:t>
            </a:r>
          </a:p>
          <a:p>
            <a:endParaRPr lang="pt-BR" dirty="0"/>
          </a:p>
          <a:p>
            <a:r>
              <a:rPr lang="pt-BR" dirty="0"/>
              <a:t>Foi criado o Programa Nacional de Controle de Doenças Sexualmente Transmissíveis e Aids</a:t>
            </a:r>
          </a:p>
        </p:txBody>
      </p:sp>
    </p:spTree>
    <p:extLst>
      <p:ext uri="{BB962C8B-B14F-4D97-AF65-F5344CB8AC3E}">
        <p14:creationId xmlns:p14="http://schemas.microsoft.com/office/powerpoint/2010/main" val="206736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3356992"/>
            <a:ext cx="5832648" cy="31683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/>
              <a:t>1995</a:t>
            </a:r>
            <a:endParaRPr lang="pt-BR"/>
          </a:p>
          <a:p>
            <a:r>
              <a:rPr lang="pt-BR"/>
              <a:t>O tema da discriminação com base na orientação sexual foi formalmente suscitado, </a:t>
            </a:r>
            <a:r>
              <a:rPr lang="pt-BR" b="1"/>
              <a:t>pela primeira vez</a:t>
            </a:r>
            <a:r>
              <a:rPr lang="pt-BR"/>
              <a:t> em um foro das Nações Unidas, na Conferência Mundial de Beijing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59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1995</a:t>
            </a:r>
          </a:p>
          <a:p>
            <a:endParaRPr lang="pt-BR" dirty="0"/>
          </a:p>
          <a:p>
            <a:r>
              <a:rPr lang="pt-BR" dirty="0"/>
              <a:t>Foi criada Associação Brasileira de Gays, Lésbicas e Travestis – ABGLT</a:t>
            </a:r>
          </a:p>
          <a:p>
            <a:r>
              <a:rPr lang="pt-BR" dirty="0"/>
              <a:t>(31 grupos)</a:t>
            </a:r>
          </a:p>
        </p:txBody>
      </p:sp>
    </p:spTree>
    <p:extLst>
      <p:ext uri="{BB962C8B-B14F-4D97-AF65-F5344CB8AC3E}">
        <p14:creationId xmlns:p14="http://schemas.microsoft.com/office/powerpoint/2010/main" val="92739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417638"/>
            <a:ext cx="8784976" cy="52517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1996 (a 2002)</a:t>
            </a:r>
            <a:endParaRPr lang="pt-BR" dirty="0"/>
          </a:p>
          <a:p>
            <a:r>
              <a:rPr lang="pt-BR" b="1" dirty="0"/>
              <a:t>I Programa Nacional de Direitos Humanos (PNDH)</a:t>
            </a:r>
          </a:p>
          <a:p>
            <a:endParaRPr lang="pt-BR" dirty="0"/>
          </a:p>
          <a:p>
            <a:r>
              <a:rPr lang="pt-BR" dirty="0"/>
              <a:t>“Apoiar programas para prevenir a violência contra grupos em situação mais vulnerável, caso de crianças e adolescentes, idosos, mulheres, negros, indígenas, migrantes, trabalhadores sem terra e </a:t>
            </a:r>
            <a:r>
              <a:rPr lang="pt-BR" b="1" dirty="0"/>
              <a:t>homossexuais</a:t>
            </a:r>
            <a:r>
              <a:rPr lang="pt-BR" dirty="0"/>
              <a:t>”</a:t>
            </a:r>
          </a:p>
          <a:p>
            <a:endParaRPr lang="pt-BR" dirty="0"/>
          </a:p>
          <a:p>
            <a:r>
              <a:rPr lang="pt-BR" dirty="0"/>
              <a:t>“Propor legislação proibindo todo tipo de discriminação, com base em origem, raça, etnia, sexo, idade, credo religioso, convicção política ou </a:t>
            </a:r>
            <a:r>
              <a:rPr lang="pt-BR" b="1" dirty="0"/>
              <a:t>orientação sexual</a:t>
            </a:r>
            <a:r>
              <a:rPr lang="pt-BR" dirty="0"/>
              <a:t>, e revogando normas discriminatórias na legislação infraconstitucional, de forma a reforçar e consolidar a proibição de práticas discriminatórias existentes na legislação constitucional”</a:t>
            </a:r>
          </a:p>
        </p:txBody>
      </p:sp>
    </p:spTree>
    <p:extLst>
      <p:ext uri="{BB962C8B-B14F-4D97-AF65-F5344CB8AC3E}">
        <p14:creationId xmlns:p14="http://schemas.microsoft.com/office/powerpoint/2010/main" val="360657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417638"/>
            <a:ext cx="8784976" cy="525172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1999</a:t>
            </a:r>
          </a:p>
          <a:p>
            <a:endParaRPr lang="pt-BR" dirty="0"/>
          </a:p>
          <a:p>
            <a:r>
              <a:rPr lang="pt-BR" dirty="0"/>
              <a:t>Conselho Federal de Psicologia</a:t>
            </a:r>
          </a:p>
          <a:p>
            <a:endParaRPr lang="pt-BR" b="1" dirty="0"/>
          </a:p>
          <a:p>
            <a:r>
              <a:rPr lang="pt-BR" b="1" dirty="0"/>
              <a:t>Resolução 001/99</a:t>
            </a:r>
          </a:p>
          <a:p>
            <a:endParaRPr lang="pt-BR" dirty="0"/>
          </a:p>
          <a:p>
            <a:r>
              <a:rPr lang="pt-BR" dirty="0"/>
              <a:t>amplia a CID 10 no sentido de a homossexualidade não ser mais considerada doença, </a:t>
            </a:r>
            <a:r>
              <a:rPr lang="pt-BR" dirty="0" err="1"/>
              <a:t>estabelecendo</a:t>
            </a:r>
            <a:r>
              <a:rPr lang="pt-BR" dirty="0"/>
              <a:t> “normas de atuação para os psicólogos em relação à questão da Orientação Sexual”</a:t>
            </a:r>
          </a:p>
        </p:txBody>
      </p:sp>
    </p:spTree>
    <p:extLst>
      <p:ext uri="{BB962C8B-B14F-4D97-AF65-F5344CB8AC3E}">
        <p14:creationId xmlns:p14="http://schemas.microsoft.com/office/powerpoint/2010/main" val="410389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i="1" dirty="0">
                <a:solidFill>
                  <a:srgbClr val="FF0000"/>
                </a:solidFill>
              </a:rPr>
              <a:t>Um Pouco de História - CUT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3068960"/>
            <a:ext cx="5832648" cy="34563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2000 </a:t>
            </a:r>
          </a:p>
          <a:p>
            <a:endParaRPr lang="pt-BR" b="1" dirty="0"/>
          </a:p>
          <a:p>
            <a:r>
              <a:rPr lang="pt-BR" dirty="0"/>
              <a:t>Criação de Grupo de Trabalho Voltado para Orientação e Diversidade Sexual na estrutura da Comissão Nacional de Combate ao Racismo (CNCDR)</a:t>
            </a:r>
          </a:p>
          <a:p>
            <a:endParaRPr lang="pt-BR" dirty="0"/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1999</a:t>
            </a:r>
          </a:p>
          <a:p>
            <a:endParaRPr lang="pt-BR" dirty="0"/>
          </a:p>
          <a:p>
            <a:endParaRPr lang="pt-BR" b="1" dirty="0"/>
          </a:p>
          <a:p>
            <a:r>
              <a:rPr lang="pt-BR" altLang="pt-BR" dirty="0"/>
              <a:t>Plenária Nacional Aprova Resolução incluindo o tema da agenda da Central</a:t>
            </a:r>
          </a:p>
        </p:txBody>
      </p:sp>
    </p:spTree>
    <p:extLst>
      <p:ext uri="{BB962C8B-B14F-4D97-AF65-F5344CB8AC3E}">
        <p14:creationId xmlns:p14="http://schemas.microsoft.com/office/powerpoint/2010/main" val="370247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i="1" dirty="0">
                <a:solidFill>
                  <a:srgbClr val="FF0000"/>
                </a:solidFill>
              </a:rPr>
              <a:t>Um Pouco de História - CUT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2204864"/>
            <a:ext cx="5832648" cy="38164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O Projeto </a:t>
            </a:r>
          </a:p>
          <a:p>
            <a:r>
              <a:rPr lang="pt-BR" altLang="pt-BR" dirty="0"/>
              <a:t>- Abril/2000: Seminário Nacional: “Homossexualidade, Trabalho e Sindicalismo”</a:t>
            </a:r>
            <a:endParaRPr lang="pt-BR" altLang="pt-BR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altLang="pt-BR" dirty="0"/>
              <a:t>De 30 de junho a 16 de julho/2000: Aplicação de Pesquisa: “A homossexualidade, o trabalho e o movimento Sindical”</a:t>
            </a:r>
          </a:p>
          <a:p>
            <a:pPr marL="285750" indent="-285750">
              <a:buFontTx/>
              <a:buChar char="-"/>
            </a:pPr>
            <a:r>
              <a:rPr lang="pt-BR" altLang="pt-BR" dirty="0"/>
              <a:t>De Julho/2000 a Maio/2001: Oficinas Regionais</a:t>
            </a:r>
          </a:p>
          <a:p>
            <a:pPr marL="285750" indent="-285750">
              <a:buFontTx/>
              <a:buChar char="-"/>
            </a:pPr>
            <a:endParaRPr lang="pt-BR" altLang="pt-BR" dirty="0"/>
          </a:p>
          <a:p>
            <a:pPr marL="285750" indent="-285750">
              <a:buFontTx/>
              <a:buChar char="-"/>
            </a:pPr>
            <a:endParaRPr lang="pt-BR" altLang="pt-BR" dirty="0"/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242592" cy="29523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altLang="pt-BR" dirty="0"/>
              <a:t>Início do Projeto “A Orientação Sexual, o Marcado de Trabalho e o Movimento Sindical: Uma Ação Política!”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i="1" dirty="0">
                <a:solidFill>
                  <a:schemeClr val="tx1"/>
                </a:solidFill>
              </a:rPr>
              <a:t>Política Pública: o que é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8008"/>
            <a:ext cx="1440160" cy="1562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683568" y="1700808"/>
            <a:ext cx="3024336" cy="38164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Conjunto de ações desencadeadas pelo Estado - nas escalas federal, estadual e municipal -, com vistas ao atendimento a determinados setores da sociedade civil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4427984" y="1988840"/>
            <a:ext cx="3816424" cy="38164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Uma Política pública possui dois elementos fundamentais: intencionalidade pública e resposta a um problema público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398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 anchor="ctr"/>
          <a:lstStyle/>
          <a:p>
            <a:br>
              <a:rPr lang="pt-BR" altLang="pt-BR" sz="4000" b="1" dirty="0">
                <a:solidFill>
                  <a:srgbClr val="FF3300"/>
                </a:solidFill>
              </a:rPr>
            </a:br>
            <a:br>
              <a:rPr lang="pt-BR" altLang="pt-BR" sz="4000" b="1" dirty="0">
                <a:solidFill>
                  <a:srgbClr val="FF3300"/>
                </a:solidFill>
              </a:rPr>
            </a:br>
            <a:endParaRPr lang="pt-BR" altLang="pt-BR" sz="4000" b="1" i="1" dirty="0">
              <a:solidFill>
                <a:srgbClr val="CC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872209" cy="19559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67745" y="620688"/>
            <a:ext cx="60486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3200" b="1" i="1" u="sng" dirty="0"/>
              <a:t>Resultados da Pesquisa</a:t>
            </a:r>
          </a:p>
          <a:p>
            <a:pPr>
              <a:lnSpc>
                <a:spcPct val="150000"/>
              </a:lnSpc>
            </a:pPr>
            <a:endParaRPr lang="pt-BR" altLang="pt-BR" sz="1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/>
              <a:t>Aplicação em 14 </a:t>
            </a:r>
            <a:r>
              <a:rPr lang="pt-BR" altLang="pt-BR" sz="2400" dirty="0" err="1"/>
              <a:t>CECUTs</a:t>
            </a:r>
            <a:endParaRPr lang="pt-BR" altLang="pt-BR" sz="2400" dirty="0"/>
          </a:p>
          <a:p>
            <a:pPr>
              <a:lnSpc>
                <a:spcPct val="150000"/>
              </a:lnSpc>
            </a:pPr>
            <a:endParaRPr lang="pt-BR" altLang="pt-BR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/>
              <a:t>Distribuição: 2758</a:t>
            </a:r>
          </a:p>
          <a:p>
            <a:pPr>
              <a:lnSpc>
                <a:spcPct val="150000"/>
              </a:lnSpc>
            </a:pPr>
            <a:endParaRPr lang="pt-BR" altLang="pt-BR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Respostas: 1262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54,4% homens; 43,3% mulheres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37% brancos</a:t>
            </a:r>
            <a:endParaRPr lang="pt-BR" altLang="pt-BR" sz="3200" dirty="0"/>
          </a:p>
          <a:p>
            <a:pPr>
              <a:lnSpc>
                <a:spcPct val="150000"/>
              </a:lnSpc>
            </a:pPr>
            <a:endParaRPr lang="pt-BR" altLang="pt-BR" sz="3200" dirty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</a:pPr>
            <a:endParaRPr lang="pt-BR" altLang="pt-BR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 anchor="ctr"/>
          <a:lstStyle/>
          <a:p>
            <a:br>
              <a:rPr lang="pt-BR" altLang="pt-BR" sz="4000" b="1" dirty="0">
                <a:solidFill>
                  <a:srgbClr val="FF3300"/>
                </a:solidFill>
              </a:rPr>
            </a:br>
            <a:br>
              <a:rPr lang="pt-BR" altLang="pt-BR" sz="4000" b="1" dirty="0">
                <a:solidFill>
                  <a:srgbClr val="FF3300"/>
                </a:solidFill>
              </a:rPr>
            </a:br>
            <a:endParaRPr lang="pt-BR" altLang="pt-BR" sz="4000" b="1" i="1" dirty="0">
              <a:solidFill>
                <a:srgbClr val="CC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872209" cy="19559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67745" y="620688"/>
            <a:ext cx="633670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3200" b="1" i="1" u="sng" dirty="0"/>
              <a:t>Resultados da Pesquisa</a:t>
            </a:r>
            <a:endParaRPr lang="pt-BR" altLang="pt-BR" sz="1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b="1" dirty="0"/>
              <a:t>LGBT na Agenda da CUT</a:t>
            </a:r>
          </a:p>
          <a:p>
            <a:pPr>
              <a:lnSpc>
                <a:spcPct val="150000"/>
              </a:lnSpc>
            </a:pPr>
            <a:endParaRPr lang="pt-BR" altLang="pt-BR" sz="1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75,2% responderam SIM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400" b="1" dirty="0"/>
              <a:t>Como?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20,9%: Com debates e processo de formação;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15,9% Com debates nos sindicatos;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/>
              <a:t>14,8% Como item de pauta de reivindicações.</a:t>
            </a:r>
            <a:endParaRPr lang="pt-BR" altLang="pt-BR" sz="3200" dirty="0"/>
          </a:p>
          <a:p>
            <a:pPr>
              <a:lnSpc>
                <a:spcPct val="150000"/>
              </a:lnSpc>
            </a:pPr>
            <a:endParaRPr lang="pt-BR" altLang="pt-BR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 anchor="ctr"/>
          <a:lstStyle/>
          <a:p>
            <a:br>
              <a:rPr lang="pt-BR" altLang="pt-BR" sz="4000" b="1" dirty="0">
                <a:solidFill>
                  <a:srgbClr val="FF3300"/>
                </a:solidFill>
              </a:rPr>
            </a:br>
            <a:br>
              <a:rPr lang="pt-BR" altLang="pt-BR" sz="4000" b="1" dirty="0">
                <a:solidFill>
                  <a:srgbClr val="FF3300"/>
                </a:solidFill>
              </a:rPr>
            </a:br>
            <a:endParaRPr lang="pt-BR" altLang="pt-BR" sz="4000" b="1" i="1" dirty="0">
              <a:solidFill>
                <a:srgbClr val="CC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872209" cy="19559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05524" y="637674"/>
            <a:ext cx="63367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3200" b="1" i="1" u="sng" dirty="0"/>
              <a:t>Resultados da Pesquisa</a:t>
            </a:r>
          </a:p>
          <a:p>
            <a:pPr>
              <a:lnSpc>
                <a:spcPct val="150000"/>
              </a:lnSpc>
            </a:pPr>
            <a:endParaRPr lang="pt-BR" altLang="pt-BR" sz="1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800" b="1" dirty="0"/>
              <a:t>Exercício da Homossexualidade</a:t>
            </a:r>
          </a:p>
          <a:p>
            <a:pPr>
              <a:lnSpc>
                <a:spcPct val="150000"/>
              </a:lnSpc>
            </a:pPr>
            <a:endParaRPr lang="pt-BR" altLang="pt-BR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/>
              <a:t>90%: disseram que deve ser incorporado aos direitos humanos.</a:t>
            </a:r>
          </a:p>
          <a:p>
            <a:pPr>
              <a:lnSpc>
                <a:spcPct val="150000"/>
              </a:lnSpc>
            </a:pPr>
            <a:endParaRPr lang="pt-BR" altLang="pt-BR" sz="1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800" dirty="0"/>
              <a:t>89,8%: disseram que é um direito individual.</a:t>
            </a:r>
          </a:p>
        </p:txBody>
      </p:sp>
    </p:spTree>
    <p:extLst>
      <p:ext uri="{BB962C8B-B14F-4D97-AF65-F5344CB8AC3E}">
        <p14:creationId xmlns:p14="http://schemas.microsoft.com/office/powerpoint/2010/main" val="381309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31840" y="3356992"/>
            <a:ext cx="5832648" cy="31683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2001</a:t>
            </a:r>
          </a:p>
          <a:p>
            <a:endParaRPr lang="pt-BR" dirty="0"/>
          </a:p>
          <a:p>
            <a:r>
              <a:rPr lang="pt-BR" dirty="0"/>
              <a:t>Conferencia Mundial contra o Racismo, a Discriminação Racial, a Xenofobia e Formas Correlatas de Intolerância</a:t>
            </a:r>
          </a:p>
          <a:p>
            <a:r>
              <a:rPr lang="pt-BR" dirty="0"/>
              <a:t>(Durban, África do Sul)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3843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2000</a:t>
            </a:r>
          </a:p>
          <a:p>
            <a:endParaRPr lang="pt-BR" dirty="0"/>
          </a:p>
          <a:p>
            <a:r>
              <a:rPr lang="pt-BR" b="1" dirty="0"/>
              <a:t>Declaração de Santiago</a:t>
            </a:r>
          </a:p>
          <a:p>
            <a:endParaRPr lang="pt-BR" b="1" dirty="0"/>
          </a:p>
          <a:p>
            <a:r>
              <a:rPr lang="pt-BR" dirty="0"/>
              <a:t>O Governo Brasileiro levou o tema para a Conferencia Regional das Américas preparatória para a Conferencia de Durban</a:t>
            </a:r>
          </a:p>
        </p:txBody>
      </p:sp>
    </p:spTree>
    <p:extLst>
      <p:ext uri="{BB962C8B-B14F-4D97-AF65-F5344CB8AC3E}">
        <p14:creationId xmlns:p14="http://schemas.microsoft.com/office/powerpoint/2010/main" val="325257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567246"/>
            <a:ext cx="8784976" cy="4526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2001</a:t>
            </a:r>
          </a:p>
          <a:p>
            <a:r>
              <a:rPr lang="pt-BR" b="1" dirty="0"/>
              <a:t>Conselho Nacional de Combate à Discriminação </a:t>
            </a:r>
          </a:p>
          <a:p>
            <a:r>
              <a:rPr lang="pt-BR" b="1" dirty="0"/>
              <a:t>(CNCD)</a:t>
            </a:r>
          </a:p>
          <a:p>
            <a:endParaRPr lang="pt-BR" dirty="0"/>
          </a:p>
          <a:p>
            <a:r>
              <a:rPr lang="pt-BR" dirty="0"/>
              <a:t>Foi uma das primeiras medidas adotadas pelo governo brasileiro para implementação das recomendações oriundas da Conferencia de Durban</a:t>
            </a:r>
          </a:p>
          <a:p>
            <a:endParaRPr lang="pt-BR" dirty="0"/>
          </a:p>
          <a:p>
            <a:r>
              <a:rPr lang="pt-BR" dirty="0"/>
              <a:t>Uma das vertentes temáticas tratadas pelo CNCD está o Combate à Discriminação com base na orientação sexual.</a:t>
            </a:r>
          </a:p>
        </p:txBody>
      </p:sp>
    </p:spTree>
    <p:extLst>
      <p:ext uri="{BB962C8B-B14F-4D97-AF65-F5344CB8AC3E}">
        <p14:creationId xmlns:p14="http://schemas.microsoft.com/office/powerpoint/2010/main" val="150674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708920"/>
            <a:ext cx="5832648" cy="36724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Ações Implementadas</a:t>
            </a:r>
          </a:p>
          <a:p>
            <a:endParaRPr lang="pt-BR" dirty="0"/>
          </a:p>
          <a:p>
            <a:r>
              <a:rPr lang="pt-BR" dirty="0"/>
              <a:t>- apoio do governo ao reconhecimento da união estável entre casais </a:t>
            </a:r>
            <a:r>
              <a:rPr lang="pt-BR" dirty="0" err="1"/>
              <a:t>homoafetivos</a:t>
            </a:r>
            <a:r>
              <a:rPr lang="pt-BR" dirty="0"/>
              <a:t> (por meio da Advocacia-Geral da União e da Procuradoria-Geral da República); </a:t>
            </a:r>
          </a:p>
          <a:p>
            <a:r>
              <a:rPr lang="pt-BR" dirty="0"/>
              <a:t>- a modificação do censo demográfico para obter dados a respeito da população LGBT;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2002</a:t>
            </a:r>
          </a:p>
          <a:p>
            <a:endParaRPr lang="pt-BR" dirty="0"/>
          </a:p>
          <a:p>
            <a:r>
              <a:rPr lang="pt-BR" b="1" dirty="0"/>
              <a:t>II Programa Nacional de Direitos Humanos (PNDH II)</a:t>
            </a:r>
          </a:p>
          <a:p>
            <a:endParaRPr lang="pt-BR" b="1" dirty="0"/>
          </a:p>
          <a:p>
            <a:r>
              <a:rPr lang="pt-BR" dirty="0"/>
              <a:t>“Garantia do Direito à Liberdade: Orientação Sexual”</a:t>
            </a:r>
          </a:p>
        </p:txBody>
      </p:sp>
    </p:spTree>
    <p:extLst>
      <p:ext uri="{BB962C8B-B14F-4D97-AF65-F5344CB8AC3E}">
        <p14:creationId xmlns:p14="http://schemas.microsoft.com/office/powerpoint/2010/main" val="54780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492896"/>
            <a:ext cx="5832648" cy="38884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Ações Implementadas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combate à violência e a proteção e promoção dos direitos humanos, através dos Centros de Referência LGBT;</a:t>
            </a:r>
          </a:p>
          <a:p>
            <a:pPr marL="285750" indent="-285750">
              <a:buFontTx/>
              <a:buChar char="-"/>
            </a:pPr>
            <a:r>
              <a:rPr lang="pt-BR" dirty="0"/>
              <a:t>iniciativas para sensibilização de profissionais da educação quanto à diversidade sexual, como o curso Gênero e Diversidade na Escola;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2002</a:t>
            </a:r>
          </a:p>
          <a:p>
            <a:endParaRPr lang="pt-BR" dirty="0"/>
          </a:p>
          <a:p>
            <a:r>
              <a:rPr lang="pt-BR" b="1" dirty="0"/>
              <a:t>II Programa Nacional de Direitos Humanos (PNDH II)</a:t>
            </a:r>
          </a:p>
          <a:p>
            <a:endParaRPr lang="pt-BR" b="1" dirty="0"/>
          </a:p>
          <a:p>
            <a:r>
              <a:rPr lang="pt-BR" dirty="0"/>
              <a:t>“Garantia do Direito à Liberdade: Orientação Sexual”</a:t>
            </a:r>
          </a:p>
        </p:txBody>
      </p:sp>
    </p:spTree>
    <p:extLst>
      <p:ext uri="{BB962C8B-B14F-4D97-AF65-F5344CB8AC3E}">
        <p14:creationId xmlns:p14="http://schemas.microsoft.com/office/powerpoint/2010/main" val="266030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492896"/>
            <a:ext cx="5832648" cy="38884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Ações Implementadas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ações na área da prevenção, tratamento e atenção ao HIV/aids; e </a:t>
            </a:r>
          </a:p>
          <a:p>
            <a:pPr marL="285750" indent="-285750">
              <a:buFontTx/>
              <a:buChar char="-"/>
            </a:pPr>
            <a:r>
              <a:rPr lang="pt-BR" dirty="0"/>
              <a:t>o estímulo à “formulação, implementação e avaliação de políticas públicas para a promoção social e econômica da comunidade LGBT” 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2002</a:t>
            </a:r>
          </a:p>
          <a:p>
            <a:endParaRPr lang="pt-BR" dirty="0"/>
          </a:p>
          <a:p>
            <a:r>
              <a:rPr lang="pt-BR" b="1" dirty="0"/>
              <a:t>II Programa Nacional de Direitos Humanos (PNDH II)</a:t>
            </a:r>
          </a:p>
          <a:p>
            <a:endParaRPr lang="pt-BR" b="1" dirty="0"/>
          </a:p>
          <a:p>
            <a:r>
              <a:rPr lang="pt-BR" dirty="0"/>
              <a:t>“Garantia do Direito à Liberdade: Orientação Sexual”</a:t>
            </a:r>
          </a:p>
        </p:txBody>
      </p:sp>
    </p:spTree>
    <p:extLst>
      <p:ext uri="{BB962C8B-B14F-4D97-AF65-F5344CB8AC3E}">
        <p14:creationId xmlns:p14="http://schemas.microsoft.com/office/powerpoint/2010/main" val="35348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i="1" dirty="0">
                <a:solidFill>
                  <a:srgbClr val="FF0000"/>
                </a:solidFill>
              </a:rPr>
              <a:t>Um Pouco de História - CUT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11560" y="2348880"/>
            <a:ext cx="8352928" cy="4176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2003 (Agosto)</a:t>
            </a:r>
          </a:p>
          <a:p>
            <a:endParaRPr lang="pt-BR" dirty="0"/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altLang="pt-BR" dirty="0"/>
              <a:t>Aniversário de 20 Anos da Central</a:t>
            </a:r>
          </a:p>
          <a:p>
            <a:endParaRPr lang="pt-BR" altLang="pt-BR" dirty="0"/>
          </a:p>
          <a:p>
            <a:r>
              <a:rPr lang="pt-BR" altLang="pt-BR" dirty="0"/>
              <a:t>Registro da incorporação do tema na agenda da CUT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1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567246"/>
            <a:ext cx="8784976" cy="4526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2003</a:t>
            </a:r>
          </a:p>
          <a:p>
            <a:r>
              <a:rPr lang="pt-BR" b="1" dirty="0"/>
              <a:t>Conselho Nacional de Imigração</a:t>
            </a:r>
          </a:p>
          <a:p>
            <a:endParaRPr lang="pt-BR" dirty="0"/>
          </a:p>
          <a:p>
            <a:r>
              <a:rPr lang="pt-BR" dirty="0"/>
              <a:t>Editou resolução administrativa por meio da qual o Brasil passou a reconhecer, para efeito de concessão de vistos, a união de pessoas do mesmo sexo, desde que comprovada a união estável, garantindo visto temporário, permanente ou residência para companheiro (a) de cidadã (ao) brasileiro ou estrangeiro, residente no Brasil.</a:t>
            </a:r>
          </a:p>
        </p:txBody>
      </p:sp>
    </p:spTree>
    <p:extLst>
      <p:ext uri="{BB962C8B-B14F-4D97-AF65-F5344CB8AC3E}">
        <p14:creationId xmlns:p14="http://schemas.microsoft.com/office/powerpoint/2010/main" val="76133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just"/>
            <a:r>
              <a:rPr lang="pt-BR" sz="3600" b="1" i="1" dirty="0">
                <a:solidFill>
                  <a:srgbClr val="0070C0"/>
                </a:solidFill>
              </a:rPr>
              <a:t> </a:t>
            </a:r>
            <a:r>
              <a:rPr lang="pt-BR" sz="3200" b="1" i="1" dirty="0">
                <a:solidFill>
                  <a:schemeClr val="tx1"/>
                </a:solidFill>
              </a:rPr>
              <a:t>Baseadas em  4 elementos centrais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8008"/>
            <a:ext cx="1440160" cy="1562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683568" y="1554268"/>
            <a:ext cx="3744416" cy="7946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Dependem do envolvimento do governo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611561" y="3789040"/>
            <a:ext cx="3816424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Da definição de um objetivo 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5004048" y="2636913"/>
            <a:ext cx="3528391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Da percepção de um problema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5048161" y="4869160"/>
            <a:ext cx="3528391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Da configuração de um processo de ação 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943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060848"/>
            <a:ext cx="5832648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2003</a:t>
            </a:r>
          </a:p>
          <a:p>
            <a:r>
              <a:rPr lang="pt-BR" b="1" dirty="0"/>
              <a:t>CNCD</a:t>
            </a:r>
          </a:p>
          <a:p>
            <a:endParaRPr lang="pt-BR" b="1" dirty="0"/>
          </a:p>
          <a:p>
            <a:r>
              <a:rPr lang="pt-BR" b="1" dirty="0"/>
              <a:t>Comissão Temática Permanente</a:t>
            </a:r>
          </a:p>
          <a:p>
            <a:endParaRPr lang="pt-BR" b="1" dirty="0"/>
          </a:p>
          <a:p>
            <a:r>
              <a:rPr lang="pt-BR" dirty="0"/>
              <a:t>Elaborar o Programa Brasileiro de Combate à Violência e a Discriminação de Gays, Lésbicas, Travestis, Transgêneros e Bissexuais de Promoção da Cidadania Homossexual: BRASIL SEM HOMOFOBIA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4563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2003</a:t>
            </a:r>
          </a:p>
          <a:p>
            <a:endParaRPr lang="pt-BR" dirty="0"/>
          </a:p>
          <a:p>
            <a:r>
              <a:rPr lang="pt-BR" b="1" dirty="0"/>
              <a:t>CNCD</a:t>
            </a:r>
          </a:p>
          <a:p>
            <a:endParaRPr lang="pt-BR" b="1" dirty="0"/>
          </a:p>
          <a:p>
            <a:r>
              <a:rPr lang="pt-BR" b="1" dirty="0"/>
              <a:t>Comissão Temática Permanente</a:t>
            </a:r>
          </a:p>
          <a:p>
            <a:endParaRPr lang="pt-BR" b="1" dirty="0"/>
          </a:p>
          <a:p>
            <a:r>
              <a:rPr lang="pt-BR" dirty="0"/>
              <a:t>Receber denuncias de violações de direitos humanos, com base na orientação sexual.</a:t>
            </a:r>
          </a:p>
        </p:txBody>
      </p:sp>
    </p:spTree>
    <p:extLst>
      <p:ext uri="{BB962C8B-B14F-4D97-AF65-F5344CB8AC3E}">
        <p14:creationId xmlns:p14="http://schemas.microsoft.com/office/powerpoint/2010/main" val="13473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755576" y="1850416"/>
            <a:ext cx="7776864" cy="47469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/>
              <a:t>2003</a:t>
            </a:r>
          </a:p>
          <a:p>
            <a:endParaRPr lang="pt-BR" sz="2400" b="1" dirty="0"/>
          </a:p>
          <a:p>
            <a:r>
              <a:rPr lang="pt-BR" altLang="pt-BR" sz="2400" dirty="0"/>
              <a:t>Lançamento da Frente Parlamentar pela</a:t>
            </a:r>
          </a:p>
          <a:p>
            <a:endParaRPr lang="pt-BR" altLang="pt-BR" sz="800" dirty="0"/>
          </a:p>
          <a:p>
            <a:r>
              <a:rPr lang="pt-BR" altLang="pt-BR" sz="2400" dirty="0"/>
              <a:t> Livre Expressão Sexual (outubro/2003), </a:t>
            </a:r>
          </a:p>
          <a:p>
            <a:endParaRPr lang="pt-BR" altLang="pt-BR" sz="800" dirty="0"/>
          </a:p>
          <a:p>
            <a:r>
              <a:rPr lang="pt-BR" altLang="pt-BR" sz="2400" dirty="0"/>
              <a:t>Rebatizada posteriormente como Frente pela Cidadania </a:t>
            </a:r>
          </a:p>
          <a:p>
            <a:r>
              <a:rPr lang="pt-BR" altLang="pt-BR" sz="2400" dirty="0"/>
              <a:t>LGBT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10299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567246"/>
            <a:ext cx="8784976" cy="503010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/>
              <a:t>2004</a:t>
            </a:r>
          </a:p>
          <a:p>
            <a:r>
              <a:rPr lang="pt-BR" sz="2400" b="1" dirty="0"/>
              <a:t>Programa </a:t>
            </a:r>
            <a:r>
              <a:rPr lang="pt-BR" sz="2400" dirty="0"/>
              <a:t>Brasileiro de Combate à Violência e a Discriminação de Gays, Lésbicas, Travestis, Transgêneros e Bissexuais de Promoção da Cidadania Homossexual: </a:t>
            </a:r>
          </a:p>
          <a:p>
            <a:r>
              <a:rPr lang="pt-BR" sz="2400" b="1" dirty="0"/>
              <a:t>BRASIL SEM HOMOFOBIA</a:t>
            </a:r>
          </a:p>
          <a:p>
            <a:endParaRPr lang="pt-BR" sz="2400" b="1" dirty="0"/>
          </a:p>
          <a:p>
            <a:r>
              <a:rPr lang="pt-BR" sz="2400" dirty="0"/>
              <a:t>Construído em conjunto entre o governo e a sociedade civil no decorrer de 2003 e lançado em 25 de maio de 2004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6022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060848"/>
            <a:ext cx="5832648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2004</a:t>
            </a:r>
            <a:endParaRPr lang="pt-BR" dirty="0"/>
          </a:p>
          <a:p>
            <a:r>
              <a:rPr lang="pt-BR" b="1" dirty="0"/>
              <a:t>Programa Brasil Sem Homofobia</a:t>
            </a:r>
          </a:p>
          <a:p>
            <a:r>
              <a:rPr lang="pt-BR" b="1" dirty="0"/>
              <a:t>(Objetivos)</a:t>
            </a:r>
          </a:p>
          <a:p>
            <a:endParaRPr lang="pt-BR" b="1" dirty="0"/>
          </a:p>
          <a:p>
            <a:r>
              <a:rPr lang="pt-BR" dirty="0"/>
              <a:t>Promover a cidadania de gays, lésbicas, travestis, trangêneros e bissexuais, a parir da equiparação de direitos e do combate à violência e à discriminação </a:t>
            </a:r>
            <a:r>
              <a:rPr lang="pt-BR" dirty="0" err="1"/>
              <a:t>homofóbica</a:t>
            </a:r>
            <a:r>
              <a:rPr lang="pt-BR" dirty="0"/>
              <a:t>, respeitando a especificidade de cada um desses grupos populacionais  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2004</a:t>
            </a:r>
            <a:endParaRPr lang="pt-BR" dirty="0"/>
          </a:p>
          <a:p>
            <a:r>
              <a:rPr lang="pt-BR" b="1" dirty="0"/>
              <a:t>Programa Brasil Sem Homofobia</a:t>
            </a:r>
          </a:p>
          <a:p>
            <a:r>
              <a:rPr lang="pt-BR" b="1" dirty="0"/>
              <a:t>(Objetivos)</a:t>
            </a:r>
          </a:p>
          <a:p>
            <a:endParaRPr lang="pt-BR" b="1" dirty="0"/>
          </a:p>
          <a:p>
            <a:r>
              <a:rPr lang="pt-BR" dirty="0"/>
              <a:t>Reprimir a discriminação com base na orientação sexual, garantindo ao segmento LGTB o pleno exercício de seus direitos humanos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287401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79512" y="1340768"/>
            <a:ext cx="8784976" cy="52565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2004</a:t>
            </a:r>
            <a:endParaRPr lang="pt-BR" dirty="0"/>
          </a:p>
          <a:p>
            <a:r>
              <a:rPr lang="pt-BR" b="1" dirty="0"/>
              <a:t>Programa Brasil Sem Homofobia</a:t>
            </a:r>
          </a:p>
          <a:p>
            <a:r>
              <a:rPr lang="pt-BR" b="1" dirty="0"/>
              <a:t>(Foco)</a:t>
            </a:r>
          </a:p>
          <a:p>
            <a:pPr marL="285750" indent="-285750">
              <a:buFontTx/>
              <a:buChar char="-"/>
            </a:pPr>
            <a:r>
              <a:rPr lang="pt-BR" dirty="0"/>
              <a:t>Apoio a projetos de fortalecimento de instituições públicas e não-governamentais que atuam na promoção da cidadania homossexual e/ou no combate à homofobia;</a:t>
            </a:r>
          </a:p>
          <a:p>
            <a:pPr marL="285750" indent="-285750">
              <a:buFontTx/>
              <a:buChar char="-"/>
            </a:pPr>
            <a:r>
              <a:rPr lang="pt-BR" dirty="0"/>
              <a:t>Capacitação de profissionais e representantes do movimento homossexual que atuam na defesa de direitos humanos;</a:t>
            </a:r>
          </a:p>
          <a:p>
            <a:pPr marL="285750" indent="-285750">
              <a:buFontTx/>
              <a:buChar char="-"/>
            </a:pPr>
            <a:r>
              <a:rPr lang="pt-BR" dirty="0"/>
              <a:t>Disseminação de informações sobre direitos, de promoção da autoestima homossexual e</a:t>
            </a:r>
          </a:p>
          <a:p>
            <a:pPr marL="285750" indent="-285750">
              <a:buFontTx/>
              <a:buChar char="-"/>
            </a:pPr>
            <a:r>
              <a:rPr lang="pt-BR" dirty="0"/>
              <a:t>Incentivo à denúncia de violações dos direitos humanos do segmento LGBT</a:t>
            </a:r>
          </a:p>
        </p:txBody>
      </p:sp>
    </p:spTree>
    <p:extLst>
      <p:ext uri="{BB962C8B-B14F-4D97-AF65-F5344CB8AC3E}">
        <p14:creationId xmlns:p14="http://schemas.microsoft.com/office/powerpoint/2010/main" val="2670839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 anchor="ctr"/>
          <a:lstStyle/>
          <a:p>
            <a:br>
              <a:rPr lang="pt-BR" altLang="pt-BR" sz="4000" b="1" dirty="0">
                <a:solidFill>
                  <a:srgbClr val="FF3300"/>
                </a:solidFill>
              </a:rPr>
            </a:br>
            <a:br>
              <a:rPr lang="pt-BR" altLang="pt-BR" sz="4000" b="1" dirty="0">
                <a:solidFill>
                  <a:srgbClr val="FF3300"/>
                </a:solidFill>
              </a:rPr>
            </a:br>
            <a:endParaRPr lang="pt-BR" altLang="pt-BR" sz="4000" b="1" i="1" dirty="0">
              <a:solidFill>
                <a:srgbClr val="CC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1781"/>
            <a:ext cx="1872209" cy="1955979"/>
          </a:xfrm>
          <a:prstGeom prst="rect">
            <a:avLst/>
          </a:prstGeom>
        </p:spPr>
      </p:pic>
      <p:pic>
        <p:nvPicPr>
          <p:cNvPr id="4" name="Espaço Reservado para Conteúdo 3" descr="lula-lgb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8" y="2190598"/>
            <a:ext cx="6112273" cy="36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6342"/>
            <a:ext cx="2029108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8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060848"/>
            <a:ext cx="5832648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2006</a:t>
            </a:r>
          </a:p>
          <a:p>
            <a:r>
              <a:rPr lang="pt-BR" b="1" dirty="0"/>
              <a:t>Lei Maria da Penha </a:t>
            </a:r>
          </a:p>
          <a:p>
            <a:endParaRPr lang="pt-BR" dirty="0"/>
          </a:p>
          <a:p>
            <a:r>
              <a:rPr lang="pt-BR" dirty="0"/>
              <a:t>Além de avançar na proteção dos direitos da mulher, por meio do caput do art. 2º e do art. 5º, parágrafo único, a lei deixa claro que é aplicável independente da orientação sexual da vítima, garantindo assim a sua validade para mulheres LGBT.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43204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2006</a:t>
            </a:r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r>
              <a:rPr lang="pt-BR" altLang="pt-BR" dirty="0"/>
              <a:t>Apresentação de proposituras que garantem os direitos LGBT - </a:t>
            </a:r>
            <a:r>
              <a:rPr lang="pt-BR" altLang="pt-BR" b="1" dirty="0"/>
              <a:t>PLC 122/2006 - projeto de criminalização da homofobia</a:t>
            </a:r>
            <a:r>
              <a:rPr lang="pt-BR" altLang="pt-BR" dirty="0"/>
              <a:t>; (Iara Bernardi do PT/SP em 2001) </a:t>
            </a:r>
            <a:r>
              <a:rPr lang="pt-BR" altLang="pt-BR" dirty="0">
                <a:solidFill>
                  <a:srgbClr val="FF0000"/>
                </a:solidFill>
              </a:rPr>
              <a:t>8 anos no Senado e foi arquivado sem aprovação</a:t>
            </a:r>
          </a:p>
        </p:txBody>
      </p:sp>
    </p:spTree>
    <p:extLst>
      <p:ext uri="{BB962C8B-B14F-4D97-AF65-F5344CB8AC3E}">
        <p14:creationId xmlns:p14="http://schemas.microsoft.com/office/powerpoint/2010/main" val="336230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060848"/>
            <a:ext cx="5832648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2008</a:t>
            </a:r>
          </a:p>
          <a:p>
            <a:r>
              <a:rPr lang="pt-BR" b="1" dirty="0"/>
              <a:t>SPM</a:t>
            </a:r>
          </a:p>
          <a:p>
            <a:endParaRPr lang="pt-BR" dirty="0"/>
          </a:p>
          <a:p>
            <a:r>
              <a:rPr lang="pt-BR" dirty="0"/>
              <a:t>2º Plano Nacional de Políticas para as Mulheres</a:t>
            </a:r>
          </a:p>
          <a:p>
            <a:endParaRPr lang="pt-BR" dirty="0"/>
          </a:p>
          <a:p>
            <a:r>
              <a:rPr lang="pt-BR" dirty="0"/>
              <a:t>- Contemplando ações voltadas para mulheres lésbicas e bissexuais e de combate ao sexismo e a </a:t>
            </a:r>
            <a:r>
              <a:rPr lang="pt-BR" dirty="0" err="1"/>
              <a:t>lesbofobia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b="1" dirty="0"/>
          </a:p>
          <a:p>
            <a:r>
              <a:rPr lang="pt-BR" b="1" dirty="0"/>
              <a:t>2008</a:t>
            </a:r>
          </a:p>
          <a:p>
            <a:endParaRPr lang="pt-BR" b="1" dirty="0"/>
          </a:p>
          <a:p>
            <a:r>
              <a:rPr lang="pt-BR" b="1" dirty="0"/>
              <a:t>I Conferência Nacional LGBT</a:t>
            </a:r>
          </a:p>
        </p:txBody>
      </p:sp>
    </p:spTree>
    <p:extLst>
      <p:ext uri="{BB962C8B-B14F-4D97-AF65-F5344CB8AC3E}">
        <p14:creationId xmlns:p14="http://schemas.microsoft.com/office/powerpoint/2010/main" val="3145114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971600" y="2204864"/>
            <a:ext cx="7848872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2008</a:t>
            </a:r>
          </a:p>
          <a:p>
            <a:r>
              <a:rPr lang="pt-BR" dirty="0"/>
              <a:t>Regulamentação do </a:t>
            </a:r>
            <a:r>
              <a:rPr lang="pt-BR" b="1" dirty="0"/>
              <a:t>Processo </a:t>
            </a:r>
            <a:r>
              <a:rPr lang="pt-BR" b="1" dirty="0" err="1"/>
              <a:t>Transexualizador</a:t>
            </a:r>
            <a:r>
              <a:rPr lang="pt-BR" dirty="0"/>
              <a:t> no âmbito do Sistema Único de Saúde – SUS (Portaria nº 457/2008) </a:t>
            </a:r>
          </a:p>
          <a:p>
            <a:endParaRPr lang="pt-BR" dirty="0"/>
          </a:p>
          <a:p>
            <a:r>
              <a:rPr lang="pt-BR" dirty="0"/>
              <a:t>O procedimento inclui o tratamento hormonal pré-operatório, o acompanhamento terapêutico, cirurgia de </a:t>
            </a:r>
            <a:r>
              <a:rPr lang="pt-BR" dirty="0" err="1"/>
              <a:t>transgenitalização</a:t>
            </a:r>
            <a:r>
              <a:rPr lang="pt-BR" dirty="0"/>
              <a:t> ou redefinição de sexo. </a:t>
            </a:r>
          </a:p>
        </p:txBody>
      </p:sp>
    </p:spTree>
    <p:extLst>
      <p:ext uri="{BB962C8B-B14F-4D97-AF65-F5344CB8AC3E}">
        <p14:creationId xmlns:p14="http://schemas.microsoft.com/office/powerpoint/2010/main" val="2243062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83568" y="2060848"/>
            <a:ext cx="8003232" cy="44644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2008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Conferência Nacional de Educação Básica </a:t>
            </a:r>
            <a:r>
              <a:rPr lang="pt-BR" dirty="0"/>
              <a:t>aprovou várias deliberações dentro do eixo temático de Inclusão e Diversidade na Educação Básica, cinco das quais especificamente relacionadas à educação sobre diversidade sexual</a:t>
            </a:r>
          </a:p>
        </p:txBody>
      </p:sp>
    </p:spTree>
    <p:extLst>
      <p:ext uri="{BB962C8B-B14F-4D97-AF65-F5344CB8AC3E}">
        <p14:creationId xmlns:p14="http://schemas.microsoft.com/office/powerpoint/2010/main" val="62562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i="1" dirty="0">
                <a:solidFill>
                  <a:schemeClr val="tx1"/>
                </a:solidFill>
              </a:rPr>
              <a:t>Políticas Sociais: o que é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8008"/>
            <a:ext cx="1440160" cy="15628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683568" y="1700808"/>
            <a:ext cx="3024336" cy="2880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São as ações de governo direcionadas a grupos específicos da sociedade que se encontra em situação de risco</a:t>
            </a:r>
            <a:endParaRPr kumimoji="0" lang="pt-BR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4427984" y="3356992"/>
            <a:ext cx="3816424" cy="32403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O que demarca o conceito de política social é sua transitoriedade.</a:t>
            </a:r>
          </a:p>
        </p:txBody>
      </p:sp>
    </p:spTree>
    <p:extLst>
      <p:ext uri="{BB962C8B-B14F-4D97-AF65-F5344CB8AC3E}">
        <p14:creationId xmlns:p14="http://schemas.microsoft.com/office/powerpoint/2010/main" val="3674825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539552" y="1700808"/>
            <a:ext cx="8147248" cy="47525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2009</a:t>
            </a:r>
          </a:p>
          <a:p>
            <a:endParaRPr lang="pt-BR" dirty="0"/>
          </a:p>
          <a:p>
            <a:r>
              <a:rPr lang="pt-BR" b="1" dirty="0"/>
              <a:t>Plano Nacional de Direitos Humanos III (PNDH III – decreto nº 7.037/2009)</a:t>
            </a:r>
          </a:p>
          <a:p>
            <a:endParaRPr lang="pt-BR" dirty="0"/>
          </a:p>
          <a:p>
            <a:r>
              <a:rPr lang="pt-BR" dirty="0"/>
              <a:t>um Objetivo Estratégico com oito ações programáticas específicas visando à “garantia do respeito à livre orientação sexual e identidade de gênero”, dentro da meta de “universalizar direitos em um contexto de desigualdades”</a:t>
            </a:r>
          </a:p>
          <a:p>
            <a:r>
              <a:rPr lang="pt-BR" dirty="0"/>
              <a:t>e terceiro eixo orientador o título</a:t>
            </a:r>
          </a:p>
        </p:txBody>
      </p:sp>
    </p:spTree>
    <p:extLst>
      <p:ext uri="{BB962C8B-B14F-4D97-AF65-F5344CB8AC3E}">
        <p14:creationId xmlns:p14="http://schemas.microsoft.com/office/powerpoint/2010/main" val="1247666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2009</a:t>
            </a:r>
          </a:p>
          <a:p>
            <a:r>
              <a:rPr lang="pt-BR" b="1" dirty="0"/>
              <a:t>SNDH/PR</a:t>
            </a:r>
          </a:p>
          <a:p>
            <a:endParaRPr lang="pt-BR" b="1" dirty="0"/>
          </a:p>
          <a:p>
            <a:r>
              <a:rPr lang="pt-BR" dirty="0"/>
              <a:t>Coordenação-Geral de Promoção dos Direitos de LGBT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3762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2009</a:t>
            </a:r>
          </a:p>
          <a:p>
            <a:r>
              <a:rPr lang="pt-BR" dirty="0"/>
              <a:t>(14 de maio)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Plano Nacional de Promoção da Cidadania e Direitos Humanos de LGBT, com 180 ações</a:t>
            </a:r>
          </a:p>
        </p:txBody>
      </p:sp>
    </p:spTree>
    <p:extLst>
      <p:ext uri="{BB962C8B-B14F-4D97-AF65-F5344CB8AC3E}">
        <p14:creationId xmlns:p14="http://schemas.microsoft.com/office/powerpoint/2010/main" val="157965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2010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 Portaria do MPOG nº 233/2010 – Assegura o direito do uso do nome social por servidores públicos travestis e transexuais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34563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2010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Conselho Nacional Contra à Discriminação e Promoção dos Direitos de Lésbicas, Gays, Bissexuais, Travestis e Transexuais </a:t>
            </a:r>
          </a:p>
          <a:p>
            <a:r>
              <a:rPr lang="pt-BR" dirty="0"/>
              <a:t>(decreto nº 7.388/2010)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3709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827584" y="1850416"/>
            <a:ext cx="8064896" cy="46029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2010</a:t>
            </a:r>
            <a:r>
              <a:rPr lang="pt-BR" dirty="0"/>
              <a:t>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 Conferência Nacional de Educação aprovou vinte e cinco deliberações em relação a gênero e diversidade sexual.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34541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</a:p>
          <a:p>
            <a:endParaRPr lang="pt-BR" b="1" dirty="0"/>
          </a:p>
          <a:p>
            <a:r>
              <a:rPr lang="pt-BR" dirty="0"/>
              <a:t>Inclusão do módulo de atendimento “Homofobia/LGBT” no recebimento de denuncias do Disque Direitos Humanos – </a:t>
            </a:r>
            <a:r>
              <a:rPr lang="pt-BR" b="1" dirty="0"/>
              <a:t>Disque 100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386608" cy="2880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2010</a:t>
            </a:r>
          </a:p>
          <a:p>
            <a:r>
              <a:rPr lang="pt-BR" dirty="0"/>
              <a:t>Decreto de 4 de junho</a:t>
            </a:r>
          </a:p>
          <a:p>
            <a:endParaRPr lang="pt-BR" dirty="0"/>
          </a:p>
          <a:p>
            <a:r>
              <a:rPr lang="pt-BR" b="1" dirty="0"/>
              <a:t>Dia Nacional de Combate à Homofobia </a:t>
            </a:r>
          </a:p>
          <a:p>
            <a:endParaRPr lang="pt-BR" b="1" dirty="0"/>
          </a:p>
          <a:p>
            <a:r>
              <a:rPr lang="pt-BR" dirty="0"/>
              <a:t>17 de maio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00787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</a:p>
          <a:p>
            <a:endParaRPr lang="pt-BR" b="1" dirty="0"/>
          </a:p>
          <a:p>
            <a:r>
              <a:rPr lang="pt-BR" dirty="0"/>
              <a:t>Criação do Comitê Técnico de Saúde Integral de Lésbicas, Gays, Bissexuais, Travestis e Transexuais.</a:t>
            </a:r>
          </a:p>
          <a:p>
            <a:endParaRPr lang="pt-BR" dirty="0"/>
          </a:p>
          <a:p>
            <a:r>
              <a:rPr lang="pt-BR" dirty="0"/>
              <a:t> (Portaria GM/MS 2.837/2011)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2386608" cy="31683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Política Nacional de Saúde Integral de Lésbicas, Gays, Bissexuais, Travestis e Transexuais </a:t>
            </a:r>
          </a:p>
          <a:p>
            <a:endParaRPr lang="pt-BR" dirty="0"/>
          </a:p>
          <a:p>
            <a:r>
              <a:rPr lang="pt-BR" dirty="0"/>
              <a:t>(PNSILGBT – Portaria GM/MS nº 2.836/2011)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00384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</a:p>
          <a:p>
            <a:endParaRPr lang="pt-BR" b="1" dirty="0"/>
          </a:p>
          <a:p>
            <a:r>
              <a:rPr lang="pt-BR" dirty="0"/>
              <a:t>Criação do Comitê Técnico de Saúde Integral de Lésbicas, Gays, Bissexuais, Travestis e Transexuais.</a:t>
            </a:r>
          </a:p>
          <a:p>
            <a:endParaRPr lang="pt-BR" dirty="0"/>
          </a:p>
          <a:p>
            <a:r>
              <a:rPr lang="pt-BR" dirty="0"/>
              <a:t> (Portaria GM/MS 2.837/2011)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2386608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II Conferencia Nacional de Políticas Públicas de Direitos Humanos de LGBT.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72367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1475656" y="3933056"/>
            <a:ext cx="5400600" cy="25202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2012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Criação de 20 Centros de Referência em Direitos Humanos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23528" y="1700808"/>
            <a:ext cx="2458616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Reconhecimento da união estável </a:t>
            </a:r>
            <a:r>
              <a:rPr lang="pt-BR" dirty="0" err="1"/>
              <a:t>homoafetiva</a:t>
            </a:r>
            <a:r>
              <a:rPr lang="pt-BR" dirty="0"/>
              <a:t> pelo STF</a:t>
            </a:r>
          </a:p>
          <a:p>
            <a:r>
              <a:rPr lang="pt-BR" b="1" dirty="0"/>
              <a:t>(ADPF 132)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5940152" y="1850416"/>
            <a:ext cx="2664296" cy="2019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2011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Projeto </a:t>
            </a:r>
            <a:r>
              <a:rPr lang="pt-BR" b="1" dirty="0"/>
              <a:t>Escola sem Homofobia</a:t>
            </a:r>
            <a:r>
              <a:rPr lang="pt-BR" dirty="0"/>
              <a:t>.</a:t>
            </a:r>
          </a:p>
          <a:p>
            <a:endParaRPr lang="pt-BR" b="1" dirty="0"/>
          </a:p>
          <a:p>
            <a:r>
              <a:rPr lang="pt-BR" b="1" dirty="0"/>
              <a:t>(“kit gay”)</a:t>
            </a:r>
          </a:p>
        </p:txBody>
      </p:sp>
    </p:spTree>
    <p:extLst>
      <p:ext uri="{BB962C8B-B14F-4D97-AF65-F5344CB8AC3E}">
        <p14:creationId xmlns:p14="http://schemas.microsoft.com/office/powerpoint/2010/main" val="3737447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2012</a:t>
            </a:r>
          </a:p>
          <a:p>
            <a:endParaRPr lang="pt-BR" b="1" dirty="0"/>
          </a:p>
          <a:p>
            <a:r>
              <a:rPr lang="pt-BR" dirty="0"/>
              <a:t>Lançamento da Campanha Televisiva Nacional de Sensibilização da População Contra a Homofobia </a:t>
            </a:r>
          </a:p>
          <a:p>
            <a:endParaRPr lang="pt-BR" dirty="0"/>
          </a:p>
          <a:p>
            <a:r>
              <a:rPr lang="pt-BR" dirty="0"/>
              <a:t>(Unesco, PNUD, TV Globo e SDH/PR)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2386608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2012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Aumento de orçamento para a Coordenação Nacional LGBT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90481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83568" y="1988840"/>
            <a:ext cx="8136904" cy="42626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2013</a:t>
            </a:r>
          </a:p>
          <a:p>
            <a:r>
              <a:rPr lang="pt-BR" dirty="0"/>
              <a:t>(Portaria SDH/PR nº 766 de 3 de julho)</a:t>
            </a:r>
          </a:p>
          <a:p>
            <a:endParaRPr lang="pt-BR" b="1" dirty="0"/>
          </a:p>
          <a:p>
            <a:r>
              <a:rPr lang="pt-BR" dirty="0"/>
              <a:t>Sistema Nacional de Promoção de Direitos e Enfrentamento à Violência Contra Lésbicas, Gays, Bissexuais, Travestis e Transexuais – LGBT</a:t>
            </a:r>
          </a:p>
          <a:p>
            <a:endParaRPr lang="pt-BR" b="1" dirty="0"/>
          </a:p>
          <a:p>
            <a:r>
              <a:rPr lang="pt-BR" b="1" dirty="0"/>
              <a:t>Tripé da Cidadania</a:t>
            </a:r>
          </a:p>
          <a:p>
            <a:r>
              <a:rPr lang="pt-BR" dirty="0"/>
              <a:t>Coordenação Nacional da Política LGBT</a:t>
            </a:r>
          </a:p>
          <a:p>
            <a:r>
              <a:rPr lang="pt-BR" dirty="0"/>
              <a:t>Conselho Nacional LGBT</a:t>
            </a:r>
          </a:p>
          <a:p>
            <a:r>
              <a:rPr lang="pt-BR" dirty="0"/>
              <a:t>Plano Nacional de Promoção da Cidadania e DH LGBTs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9048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i="1" dirty="0">
                <a:solidFill>
                  <a:schemeClr val="tx1"/>
                </a:solidFill>
              </a:rPr>
              <a:t>Políticas Sociais: o que é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8008"/>
            <a:ext cx="1440160" cy="15628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 bwMode="auto">
          <a:xfrm>
            <a:off x="827584" y="1417638"/>
            <a:ext cx="7416824" cy="50356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/>
              <a:t>Caráter distributivo, destinado principalmente às camadas de menor renda da sociedade, em situação de </a:t>
            </a:r>
            <a:r>
              <a:rPr lang="pt-BR" sz="2400" dirty="0">
                <a:hlinkClick r:id="rId3" tooltip="Pobreza"/>
              </a:rPr>
              <a:t>pobreza</a:t>
            </a:r>
            <a:r>
              <a:rPr lang="pt-BR" sz="2400" dirty="0"/>
              <a:t> ou </a:t>
            </a:r>
            <a:r>
              <a:rPr lang="pt-BR" sz="2400" dirty="0">
                <a:hlinkClick r:id="rId4" tooltip="Redistribuição de riqueza e renda"/>
              </a:rPr>
              <a:t>pobreza extrema</a:t>
            </a:r>
            <a:r>
              <a:rPr lang="pt-BR" sz="2400" dirty="0"/>
              <a:t>, visando principalmente o </a:t>
            </a:r>
            <a:r>
              <a:rPr lang="pt-BR" sz="2400" dirty="0">
                <a:hlinkClick r:id="rId5" tooltip="Desenvolvimento econômico"/>
              </a:rPr>
              <a:t>desenvolvimento econômico</a:t>
            </a:r>
            <a:r>
              <a:rPr lang="pt-BR" sz="2400" dirty="0"/>
              <a:t>, a eliminação da </a:t>
            </a:r>
            <a:r>
              <a:rPr lang="pt-BR" sz="2400" dirty="0">
                <a:hlinkClick r:id="rId3" tooltip="Pobreza"/>
              </a:rPr>
              <a:t>pobreza</a:t>
            </a:r>
            <a:r>
              <a:rPr lang="pt-BR" sz="2400" dirty="0"/>
              <a:t>, a redução da </a:t>
            </a:r>
            <a:r>
              <a:rPr lang="pt-BR" sz="2400" dirty="0">
                <a:hlinkClick r:id="rId6" tooltip="Desigualdade econômica"/>
              </a:rPr>
              <a:t>desigualdade econômica</a:t>
            </a:r>
            <a:r>
              <a:rPr lang="pt-BR" sz="2400" dirty="0"/>
              <a:t> e a </a:t>
            </a:r>
            <a:r>
              <a:rPr lang="pt-BR" sz="2400" dirty="0">
                <a:hlinkClick r:id="rId7"/>
              </a:rPr>
              <a:t>redistribuição de riqueza e renda</a:t>
            </a:r>
            <a:r>
              <a:rPr lang="pt-BR" sz="2400" dirty="0"/>
              <a:t>.</a:t>
            </a:r>
            <a:r>
              <a:rPr lang="pt-BR" sz="2400" baseline="30000" dirty="0">
                <a:hlinkClick r:id="rId8"/>
              </a:rPr>
              <a:t>[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83568" y="1988840"/>
            <a:ext cx="8136904" cy="42626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2013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dirty="0"/>
              <a:t>incentivar e apoiar a instalação de Conselhos e coordenadorias LGBT nos âmbitos Estadual, Distrital e Municipal </a:t>
            </a:r>
          </a:p>
          <a:p>
            <a:pPr marL="285750" indent="-285750">
              <a:buFontTx/>
              <a:buChar char="-"/>
            </a:pPr>
            <a:r>
              <a:rPr lang="pt-BR" dirty="0"/>
              <a:t> promover a troca de experiência entre esses órgãos, </a:t>
            </a:r>
          </a:p>
          <a:p>
            <a:pPr marL="285750" indent="-285750">
              <a:buFontTx/>
              <a:buChar char="-"/>
            </a:pPr>
            <a:r>
              <a:rPr lang="pt-BR" dirty="0"/>
              <a:t>promover a interlocução entre os Poderes Legislativo, Executivo e Judiciário </a:t>
            </a:r>
          </a:p>
        </p:txBody>
      </p:sp>
    </p:spTree>
    <p:extLst>
      <p:ext uri="{BB962C8B-B14F-4D97-AF65-F5344CB8AC3E}">
        <p14:creationId xmlns:p14="http://schemas.microsoft.com/office/powerpoint/2010/main" val="2502829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83568" y="1988840"/>
            <a:ext cx="8136904" cy="42626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2013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dirty="0"/>
              <a:t>aplicar e monitorar o cumprimento do Objetivo Estratégico V do PNDH3, </a:t>
            </a:r>
          </a:p>
          <a:p>
            <a:pPr marL="285750" indent="-285750">
              <a:buFontTx/>
              <a:buChar char="-"/>
            </a:pPr>
            <a:r>
              <a:rPr lang="pt-BR" dirty="0"/>
              <a:t>monitorar as violências sofridas pela população LGBT e </a:t>
            </a:r>
          </a:p>
          <a:p>
            <a:pPr marL="285750" indent="-285750">
              <a:buFontTx/>
              <a:buChar char="-"/>
            </a:pPr>
            <a:r>
              <a:rPr lang="pt-BR" dirty="0"/>
              <a:t>formular políticas públicas de enfrentamento em suas distintas formas, entre outras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64722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23528" y="1728929"/>
            <a:ext cx="8280920" cy="44363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2014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 err="1"/>
              <a:t>Intalação</a:t>
            </a:r>
            <a:r>
              <a:rPr lang="pt-BR" dirty="0"/>
              <a:t> do Comitê Nacional de Políticas Públicas LGBT no âmbito da Secretaria de Direitos Humanos Portaria nº 767 de 3 de julho de 2013) </a:t>
            </a:r>
          </a:p>
          <a:p>
            <a:endParaRPr lang="pt-BR" dirty="0"/>
          </a:p>
          <a:p>
            <a:r>
              <a:rPr lang="pt-BR" dirty="0"/>
              <a:t>- objetivo de articular entre gestores dos estados e municípios o desenvolvimento de políticas públicas para a população LGBT.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5724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2016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III Conferencia Nacional de Políticas Públicas de Direitos Humanos de LGBT.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2386608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2015</a:t>
            </a:r>
          </a:p>
          <a:p>
            <a:r>
              <a:rPr lang="pt-BR" b="1" dirty="0"/>
              <a:t>STF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A </a:t>
            </a:r>
            <a:r>
              <a:rPr lang="pt-BR" b="1" dirty="0"/>
              <a:t>adoção</a:t>
            </a:r>
            <a:r>
              <a:rPr lang="pt-BR" dirty="0"/>
              <a:t> para casais </a:t>
            </a:r>
            <a:r>
              <a:rPr lang="pt-BR" b="1" dirty="0" err="1"/>
              <a:t>homoafetivos</a:t>
            </a:r>
            <a:r>
              <a:rPr lang="pt-BR" dirty="0"/>
              <a:t> é reconhecida em nosso país como adoção </a:t>
            </a:r>
            <a:r>
              <a:rPr lang="pt-BR" dirty="0" err="1"/>
              <a:t>homoparental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3066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059832" y="2924944"/>
            <a:ext cx="5832648" cy="35283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b="1" dirty="0"/>
              <a:t>2018</a:t>
            </a:r>
          </a:p>
          <a:p>
            <a:endParaRPr lang="pt-BR" b="1" dirty="0"/>
          </a:p>
          <a:p>
            <a:r>
              <a:rPr lang="pt-BR" dirty="0"/>
              <a:t>Governo Temer: encaminhou aos Estados a solicitação de sua adesão e assinatura formal a um Pacto Nacional de Enfrentamento a Violência </a:t>
            </a:r>
            <a:r>
              <a:rPr lang="pt-BR" dirty="0" err="1"/>
              <a:t>LGBTFóbica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3024336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>
                <a:solidFill>
                  <a:srgbClr val="FF3300"/>
                </a:solidFill>
              </a:rPr>
              <a:t>RETROCESSOS</a:t>
            </a:r>
          </a:p>
        </p:txBody>
      </p:sp>
    </p:spTree>
    <p:extLst>
      <p:ext uri="{BB962C8B-B14F-4D97-AF65-F5344CB8AC3E}">
        <p14:creationId xmlns:p14="http://schemas.microsoft.com/office/powerpoint/2010/main" val="1169446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i="1" dirty="0">
                <a:solidFill>
                  <a:srgbClr val="CC0000"/>
                </a:solidFill>
              </a:rPr>
              <a:t>No entanto....</a:t>
            </a:r>
          </a:p>
        </p:txBody>
      </p:sp>
      <p:pic>
        <p:nvPicPr>
          <p:cNvPr id="59396" name="Imagem 1" descr="cruzes bandeira lgbt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76375"/>
            <a:ext cx="7559675" cy="491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138" y="261257"/>
            <a:ext cx="8223662" cy="1156381"/>
          </a:xfrm>
        </p:spPr>
        <p:txBody>
          <a:bodyPr/>
          <a:lstStyle/>
          <a:p>
            <a:pPr algn="just"/>
            <a:r>
              <a:rPr lang="pt-BR" altLang="pt-BR" b="1" i="1" dirty="0">
                <a:solidFill>
                  <a:srgbClr val="CC0000"/>
                </a:solidFill>
              </a:rPr>
              <a:t>No entanto....</a:t>
            </a:r>
            <a:endParaRPr lang="pt-BR" b="1" i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110579" y="1837035"/>
            <a:ext cx="5832648" cy="18722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Travestis, transexuais, Gays e Lésbicas são forçadas/os a abandonar as escolas por falta de uma política de respeito à diversidade sexual. 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2386608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Centenas de adolescentes e jovens são expulsos diariamente de suas casas;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6300192" y="4293096"/>
            <a:ext cx="2160240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milhares são demitidos ou perseguidos no trabalho por discriminação quanto à sua orientação sexual;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463139" y="4128640"/>
            <a:ext cx="4900949" cy="23967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No mundo, 75 países criminalizam a homossexualidade e em sete há pena de morte para os homossexuais. </a:t>
            </a:r>
          </a:p>
        </p:txBody>
      </p:sp>
    </p:spTree>
    <p:extLst>
      <p:ext uri="{BB962C8B-B14F-4D97-AF65-F5344CB8AC3E}">
        <p14:creationId xmlns:p14="http://schemas.microsoft.com/office/powerpoint/2010/main" val="3999053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95536" y="2353742"/>
            <a:ext cx="8496944" cy="424361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 - Projeto de Lei 6583 de 2013, que cria o </a:t>
            </a:r>
            <a:r>
              <a:rPr lang="pt-BR" b="1" dirty="0"/>
              <a:t>Estatuto da Família</a:t>
            </a:r>
          </a:p>
          <a:p>
            <a:endParaRPr lang="pt-BR" b="1" dirty="0"/>
          </a:p>
          <a:p>
            <a:r>
              <a:rPr lang="pt-BR" b="1" dirty="0"/>
              <a:t>- 2018 - </a:t>
            </a:r>
            <a:r>
              <a:rPr lang="pt-BR" dirty="0"/>
              <a:t>Governo Temer: encaminhou aos Estados a solicitação de sua adesão e assinatura formal a um Pacto Nacional de Enfrentamento a Violência </a:t>
            </a:r>
            <a:r>
              <a:rPr lang="pt-BR" dirty="0" err="1"/>
              <a:t>LGBTFóbica</a:t>
            </a:r>
            <a:endParaRPr lang="pt-BR" b="1" dirty="0"/>
          </a:p>
          <a:p>
            <a:endParaRPr lang="pt-BR" b="1" dirty="0"/>
          </a:p>
          <a:p>
            <a:r>
              <a:rPr lang="pt-BR" dirty="0"/>
              <a:t>- DECRETO Nº 9.759, DE 11 DE ABRIL DE 2019</a:t>
            </a:r>
          </a:p>
          <a:p>
            <a:r>
              <a:rPr lang="pt-BR" dirty="0"/>
              <a:t>Extingue e estabelece diretrizes, regras e limitações para colegiados da administração pública federal.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3024336" cy="6529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>
                <a:solidFill>
                  <a:srgbClr val="FF3300"/>
                </a:solidFill>
              </a:rPr>
              <a:t>RETROCESSOS</a:t>
            </a:r>
          </a:p>
        </p:txBody>
      </p:sp>
    </p:spTree>
    <p:extLst>
      <p:ext uri="{BB962C8B-B14F-4D97-AF65-F5344CB8AC3E}">
        <p14:creationId xmlns:p14="http://schemas.microsoft.com/office/powerpoint/2010/main" val="3689632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i="1">
                <a:solidFill>
                  <a:srgbClr val="CC0000"/>
                </a:solidFill>
              </a:rPr>
              <a:t>Bandeiras da CUT</a:t>
            </a:r>
          </a:p>
        </p:txBody>
      </p:sp>
      <p:pic>
        <p:nvPicPr>
          <p:cNvPr id="53252" name="Imagem 1" descr="dilma_orgulho_gay.pn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7416800" cy="4924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Bandeiras da CUT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2771800" y="3356992"/>
            <a:ext cx="6120680" cy="31683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/>
              <a:t>A implementação efetiva do Plano Nacional de Promoção dos Direitos Humanos e Cidadania de LGBT, com garantia de recursos orçamentários e o monitoramento por parte do controle social; 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95536" y="1700808"/>
            <a:ext cx="3024336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Respeito ao Estado Laico; </a:t>
            </a:r>
          </a:p>
        </p:txBody>
      </p:sp>
    </p:spTree>
    <p:extLst>
      <p:ext uri="{BB962C8B-B14F-4D97-AF65-F5344CB8AC3E}">
        <p14:creationId xmlns:p14="http://schemas.microsoft.com/office/powerpoint/2010/main" val="124973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 bwMode="auto">
          <a:xfrm>
            <a:off x="539552" y="1916831"/>
            <a:ext cx="3384376" cy="19488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1978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Início do movimento pela igualdade de direitos da população LGBTQIA+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4299188" y="2226719"/>
            <a:ext cx="792088" cy="8446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5796136" y="2226719"/>
            <a:ext cx="2304256" cy="120228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Entre 1978 a 1982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Grupo Somos de Afirmação Homossexual - SP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4174596" y="3865725"/>
            <a:ext cx="916680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3707904" y="4725144"/>
            <a:ext cx="1850504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1980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Grupo Gay da Bahia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09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Bandeiras da CUT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822564" y="2024844"/>
            <a:ext cx="5112568" cy="19802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/>
              <a:t>Promoção e implementação de cláusulas que garantam a isonomia de tratamento entre os casais do mesmo sexo no mercado de trabalho;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2132856"/>
            <a:ext cx="2962672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/>
              <a:t>Retomada das atividades do Conselho Nacional LGBT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5868144" y="4581128"/>
            <a:ext cx="302433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/>
              <a:t>Garantia de respeito à diversidade nas escolas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323528" y="4324238"/>
            <a:ext cx="4464496" cy="19850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altLang="pt-BR" sz="2000" dirty="0"/>
              <a:t>Implementação da Política Integral da Saúde LGBT (CNS/2009);</a:t>
            </a:r>
          </a:p>
        </p:txBody>
      </p:sp>
    </p:spTree>
    <p:extLst>
      <p:ext uri="{BB962C8B-B14F-4D97-AF65-F5344CB8AC3E}">
        <p14:creationId xmlns:p14="http://schemas.microsoft.com/office/powerpoint/2010/main" val="3732446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pt-BR" altLang="pt-BR" sz="3200" b="1" i="1" dirty="0"/>
              <a:t>Prevenção e Combate à Homofobia</a:t>
            </a:r>
          </a:p>
        </p:txBody>
      </p:sp>
      <p:pic>
        <p:nvPicPr>
          <p:cNvPr id="57348" name="Espaço Reservado para Conteúdo 3" descr="manifesto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46275"/>
            <a:ext cx="6480175" cy="431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 b="1" i="1" dirty="0">
              <a:solidFill>
                <a:srgbClr val="CC0000"/>
              </a:solidFill>
            </a:endParaRPr>
          </a:p>
        </p:txBody>
      </p:sp>
      <p:pic>
        <p:nvPicPr>
          <p:cNvPr id="52228" name="Imagem 1" descr="brasilia_gay.jpg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7200900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i="1">
                <a:solidFill>
                  <a:srgbClr val="CC0000"/>
                </a:solidFill>
              </a:rPr>
              <a:t>Atenção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844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dirty="0"/>
              <a:t>. </a:t>
            </a:r>
            <a:r>
              <a:rPr lang="pt-BR" altLang="pt-BR" b="1" i="1" u="sng" dirty="0"/>
              <a:t>Homossexualidade: sim!</a:t>
            </a:r>
            <a:r>
              <a:rPr lang="pt-BR" altLang="pt-BR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dirty="0"/>
              <a:t>					Homossexual</a:t>
            </a:r>
            <a:r>
              <a:rPr lang="pt-BR" altLang="pt-BR" dirty="0">
                <a:solidFill>
                  <a:srgbClr val="000099"/>
                </a:solidFill>
              </a:rPr>
              <a:t>ismo</a:t>
            </a:r>
            <a:r>
              <a:rPr lang="pt-BR" altLang="pt-BR" dirty="0"/>
              <a:t>: não!</a:t>
            </a:r>
          </a:p>
          <a:p>
            <a:pPr>
              <a:lnSpc>
                <a:spcPct val="90000"/>
              </a:lnSpc>
            </a:pPr>
            <a:endParaRPr lang="pt-BR" altLang="pt-BR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dirty="0"/>
              <a:t>Até 1975 – OMS considerava o homossexualismo uma doença.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dirty="0"/>
              <a:t>No Brasil, em 1985 o INSS retirou o homossexualismo do seu catálogo de doenças.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altLang="pt-BR" dirty="0"/>
              <a:t>O CFP, na década de 90, aboliu o uso da expressão e proibiu os pretensos  tratamentos de cura da </a:t>
            </a:r>
            <a:r>
              <a:rPr lang="pt-BR" altLang="pt-BR" dirty="0" err="1"/>
              <a:t>homoafetividade</a:t>
            </a:r>
            <a:r>
              <a:rPr lang="pt-BR" altLang="pt-BR" dirty="0"/>
              <a:t>.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pt-BR" altLang="pt-BR" b="1" i="1"/>
              <a:t>Orientação Sexual: sim!</a:t>
            </a:r>
          </a:p>
          <a:p>
            <a:pPr>
              <a:buFontTx/>
              <a:buNone/>
            </a:pPr>
            <a:r>
              <a:rPr lang="pt-BR" altLang="pt-BR"/>
              <a:t>					Opção Sexual: não!</a:t>
            </a:r>
          </a:p>
          <a:p>
            <a:pPr>
              <a:buFontTx/>
              <a:buNone/>
            </a:pPr>
            <a:endParaRPr lang="pt-BR" altLang="pt-BR"/>
          </a:p>
          <a:p>
            <a:pPr algn="ctr">
              <a:buFontTx/>
              <a:buNone/>
            </a:pPr>
            <a:r>
              <a:rPr lang="pt-BR" altLang="pt-BR" b="1">
                <a:solidFill>
                  <a:srgbClr val="000099"/>
                </a:solidFill>
              </a:rPr>
              <a:t>Orientação sexual</a:t>
            </a:r>
            <a:r>
              <a:rPr lang="pt-BR" altLang="pt-BR"/>
              <a:t> significa por quem sentimos desejo de nos relacionarmos amorosa e sexualmente, para qual direção</a:t>
            </a:r>
          </a:p>
          <a:p>
            <a:pPr algn="ctr">
              <a:buFontTx/>
              <a:buNone/>
            </a:pPr>
            <a:r>
              <a:rPr lang="pt-BR" altLang="pt-BR"/>
              <a:t>nossos desejos orientam os nossos olhares</a:t>
            </a:r>
          </a:p>
          <a:p>
            <a:pPr algn="ctr">
              <a:buFontTx/>
              <a:buNone/>
            </a:pPr>
            <a:r>
              <a:rPr lang="pt-BR" altLang="pt-BR" b="1">
                <a:solidFill>
                  <a:srgbClr val="000099"/>
                </a:solidFill>
              </a:rPr>
              <a:t>(hetero, homo e bi)</a:t>
            </a:r>
            <a:r>
              <a:rPr lang="pt-BR" altLang="pt-BR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2800" b="1">
                <a:solidFill>
                  <a:srgbClr val="000099"/>
                </a:solidFill>
              </a:rPr>
              <a:t>Identidade de Gênero</a:t>
            </a:r>
            <a:r>
              <a:rPr lang="pt-BR" altLang="pt-BR" sz="2800"/>
              <a:t>: refere-se  à maneira como alguém se sente e apresenta para si e para os demais.</a:t>
            </a:r>
          </a:p>
          <a:p>
            <a:pPr algn="ctr"/>
            <a:endParaRPr lang="pt-BR" altLang="pt-BR" sz="2800"/>
          </a:p>
          <a:p>
            <a:pPr algn="ctr">
              <a:buFontTx/>
              <a:buNone/>
            </a:pPr>
            <a:r>
              <a:rPr lang="pt-BR" altLang="pt-BR" sz="2800" b="1">
                <a:solidFill>
                  <a:srgbClr val="000099"/>
                </a:solidFill>
              </a:rPr>
              <a:t>Travestis</a:t>
            </a:r>
            <a:r>
              <a:rPr lang="pt-BR" altLang="pt-BR" sz="2800" b="1"/>
              <a:t> </a:t>
            </a:r>
            <a:r>
              <a:rPr lang="pt-BR" altLang="pt-BR" sz="2800"/>
              <a:t>– são pessoas com identidade de gênero oposta ao sexo biológico. Realizam modificações no corpo – temporária ou definitivas- mas, não rejeitam o seu órgão sexual.  </a:t>
            </a:r>
          </a:p>
          <a:p>
            <a:pPr algn="ctr"/>
            <a:endParaRPr lang="pt-BR" altLang="pt-BR" sz="2800"/>
          </a:p>
          <a:p>
            <a:pPr algn="ctr">
              <a:buFontTx/>
              <a:buNone/>
            </a:pPr>
            <a:r>
              <a:rPr lang="pt-BR" altLang="pt-BR" sz="2800" b="1">
                <a:solidFill>
                  <a:srgbClr val="000099"/>
                </a:solidFill>
              </a:rPr>
              <a:t>Transexuais </a:t>
            </a:r>
            <a:r>
              <a:rPr lang="pt-BR" altLang="pt-BR" sz="2800"/>
              <a:t>– não aceitam o sexo biológico e só se sentem completas com a cirurgia de sexo.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879653" cy="586496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</a:rPr>
              <a:t>Bel da CUT (Maria Izabel da Silva )</a:t>
            </a:r>
          </a:p>
          <a:p>
            <a:pPr algn="ctr">
              <a:buFontTx/>
              <a:buNone/>
            </a:pPr>
            <a:endParaRPr lang="pt-BR" altLang="pt-BR" b="1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endParaRPr lang="pt-BR" altLang="pt-BR" b="1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hlinkClick r:id="rId3"/>
              </a:rPr>
              <a:t>belconsultoriaformacao@gmail.com</a:t>
            </a:r>
            <a:r>
              <a:rPr lang="pt-BR" altLang="pt-BR" b="1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457200" y="1700808"/>
            <a:ext cx="2746648" cy="18722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1978/81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Lançamento do Jornal</a:t>
            </a:r>
            <a:r>
              <a:rPr kumimoji="0" lang="pt-B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Lampião da Esquina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40386"/>
            <a:ext cx="3554315" cy="44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3923928" y="3068960"/>
            <a:ext cx="5041942" cy="31683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pt-BR" altLang="pt-BR" b="1" dirty="0">
                <a:cs typeface="Arial" panose="020B0604020202020204" pitchFamily="34" charset="0"/>
              </a:rPr>
              <a:t>1980</a:t>
            </a:r>
          </a:p>
          <a:p>
            <a:pPr eaLnBrk="1" hangingPunct="1">
              <a:lnSpc>
                <a:spcPct val="100000"/>
              </a:lnSpc>
            </a:pPr>
            <a:r>
              <a:rPr lang="pt-BR" altLang="pt-BR" dirty="0">
                <a:cs typeface="Arial" panose="020B0604020202020204" pitchFamily="34" charset="0"/>
              </a:rPr>
              <a:t>Militantes LGBT participam do 1º de maio no Estádio da Vila </a:t>
            </a:r>
            <a:r>
              <a:rPr lang="pt-BR" altLang="pt-BR" dirty="0" err="1">
                <a:cs typeface="Arial" panose="020B0604020202020204" pitchFamily="34" charset="0"/>
              </a:rPr>
              <a:t>Eucllides</a:t>
            </a:r>
            <a:r>
              <a:rPr lang="pt-BR" altLang="pt-BR" dirty="0">
                <a:cs typeface="Arial" panose="020B0604020202020204" pitchFamily="34" charset="0"/>
              </a:rPr>
              <a:t>, em São Paulo, e levam faixas com os dizeres ““Contra a discriminação do(a) trabalhador(a) homossexual”</a:t>
            </a:r>
            <a:r>
              <a:rPr lang="pt-BR" altLang="pt-BR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457200" y="1700808"/>
            <a:ext cx="2746648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1978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altLang="pt-BR" dirty="0">
                <a:cs typeface="Arial" panose="020B0604020202020204" pitchFamily="34" charset="0"/>
              </a:rPr>
              <a:t>Fundação da International Gay </a:t>
            </a:r>
            <a:r>
              <a:rPr lang="pt-BR" altLang="pt-BR" dirty="0" err="1">
                <a:cs typeface="Arial" panose="020B0604020202020204" pitchFamily="34" charset="0"/>
              </a:rPr>
              <a:t>Association</a:t>
            </a:r>
            <a:r>
              <a:rPr lang="pt-BR" altLang="pt-BR" dirty="0">
                <a:cs typeface="Arial" panose="020B0604020202020204" pitchFamily="34" charset="0"/>
              </a:rPr>
              <a:t> (IGA), que um pouco mais tarde passaria a se chamar International </a:t>
            </a:r>
            <a:r>
              <a:rPr lang="pt-BR" altLang="pt-BR" dirty="0" err="1">
                <a:cs typeface="Arial" panose="020B0604020202020204" pitchFamily="34" charset="0"/>
              </a:rPr>
              <a:t>Lesbian</a:t>
            </a:r>
            <a:r>
              <a:rPr lang="pt-BR" altLang="pt-BR" dirty="0">
                <a:cs typeface="Arial" panose="020B0604020202020204" pitchFamily="34" charset="0"/>
              </a:rPr>
              <a:t> and Gay </a:t>
            </a:r>
            <a:r>
              <a:rPr lang="pt-BR" altLang="pt-BR" dirty="0" err="1">
                <a:cs typeface="Arial" panose="020B0604020202020204" pitchFamily="34" charset="0"/>
              </a:rPr>
              <a:t>Association</a:t>
            </a:r>
            <a:r>
              <a:rPr lang="pt-BR" altLang="pt-BR" dirty="0">
                <a:cs typeface="Arial" panose="020B0604020202020204" pitchFamily="34" charset="0"/>
              </a:rPr>
              <a:t> (ILGA</a:t>
            </a:r>
            <a:r>
              <a:rPr lang="pt-BR" altLang="pt-BR" b="1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18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i="1" dirty="0">
                <a:solidFill>
                  <a:schemeClr val="tx1"/>
                </a:solidFill>
              </a:rPr>
              <a:t>Um Pouco de História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5030"/>
            <a:ext cx="1440160" cy="157577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457200" y="1700808"/>
            <a:ext cx="8208912" cy="4320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1985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Alteração da Classificação Internacional de Doenças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b="1" dirty="0"/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pt-BR" b="1" dirty="0"/>
              <a:t> </a:t>
            </a:r>
            <a:r>
              <a:rPr lang="pt-BR" dirty="0"/>
              <a:t>Conselho Federal de Medicina transferiu o diagnóstico de Homossexualidade [código 302.0] da categoria de Desvios e transtornos sexuais para a de Outras circunstâncias psicossociais, </a:t>
            </a:r>
            <a:endParaRPr lang="pt-BR" altLang="pt-BR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pt-BR" alt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847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3113</Words>
  <Application>Microsoft Office PowerPoint</Application>
  <PresentationFormat>Apresentação na tela (4:3)</PresentationFormat>
  <Paragraphs>464</Paragraphs>
  <Slides>67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0" baseType="lpstr">
      <vt:lpstr>Arial</vt:lpstr>
      <vt:lpstr>Wingdings</vt:lpstr>
      <vt:lpstr>Design padrão</vt:lpstr>
      <vt:lpstr>Apresentação do PowerPoint</vt:lpstr>
      <vt:lpstr>Política Pública: o que é</vt:lpstr>
      <vt:lpstr> Baseadas em  4 elementos centrais</vt:lpstr>
      <vt:lpstr>Políticas Sociais: o que é</vt:lpstr>
      <vt:lpstr>Políticas Sociais: o que é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 - CUT</vt:lpstr>
      <vt:lpstr>Um Pouco de História - CUT</vt:lpstr>
      <vt:lpstr>  </vt:lpstr>
      <vt:lpstr>  </vt:lpstr>
      <vt:lpstr>  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 - CUT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  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Um Pouco de História</vt:lpstr>
      <vt:lpstr>No entanto....</vt:lpstr>
      <vt:lpstr>No entanto....</vt:lpstr>
      <vt:lpstr>Um Pouco de História</vt:lpstr>
      <vt:lpstr>Bandeiras da CUT</vt:lpstr>
      <vt:lpstr>Bandeiras da CUT</vt:lpstr>
      <vt:lpstr>Bandeiras da CUT</vt:lpstr>
      <vt:lpstr>Prevenção e Combate à Homofobia</vt:lpstr>
      <vt:lpstr>Apresentação do PowerPoint</vt:lpstr>
      <vt:lpstr>Atenção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joao andrade</cp:lastModifiedBy>
  <cp:revision>59</cp:revision>
  <dcterms:created xsi:type="dcterms:W3CDTF">2011-08-19T20:23:44Z</dcterms:created>
  <dcterms:modified xsi:type="dcterms:W3CDTF">2021-05-22T19:55:00Z</dcterms:modified>
</cp:coreProperties>
</file>