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57C3F-0FB2-4B2E-BA6A-FEEEFF1AF7E3}"/>
              </a:ext>
            </a:extLst>
          </p:cNvPr>
          <p:cNvSpPr>
            <a:spLocks noGrp="1"/>
          </p:cNvSpPr>
          <p:nvPr>
            <p:ph type="ctrTitle"/>
          </p:nvPr>
        </p:nvSpPr>
        <p:spPr>
          <a:xfrm>
            <a:off x="2057400" y="685801"/>
            <a:ext cx="8115300" cy="3046228"/>
          </a:xfrm>
        </p:spPr>
        <p:txBody>
          <a:bodyPr anchor="b">
            <a:normAutofit/>
          </a:bodyPr>
          <a:lstStyle>
            <a:lvl1pPr algn="ctr">
              <a:defRPr sz="3600" cap="all" spc="3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08583AE9-1CC1-4572-A6E5-E97F80E47661}"/>
              </a:ext>
            </a:extLst>
          </p:cNvPr>
          <p:cNvSpPr>
            <a:spLocks noGrp="1"/>
          </p:cNvSpPr>
          <p:nvPr>
            <p:ph type="subTitle" idx="1"/>
          </p:nvPr>
        </p:nvSpPr>
        <p:spPr>
          <a:xfrm>
            <a:off x="2057400" y="4114800"/>
            <a:ext cx="8115300" cy="2057400"/>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C04DE7C-68AB-403D-B9D8-7398C292C6DA}"/>
              </a:ext>
            </a:extLst>
          </p:cNvPr>
          <p:cNvSpPr>
            <a:spLocks noGrp="1"/>
          </p:cNvSpPr>
          <p:nvPr>
            <p:ph type="dt" sz="half" idx="10"/>
          </p:nvPr>
        </p:nvSpPr>
        <p:spPr/>
        <p:txBody>
          <a:bodyPr/>
          <a:lstStyle/>
          <a:p>
            <a:fld id="{23FEA57E-7C1A-457B-A4CD-5DCEB057B502}" type="datetime1">
              <a:rPr lang="en-US" smtClean="0"/>
              <a:t>3/14/2021</a:t>
            </a:fld>
            <a:endParaRPr lang="en-US" dirty="0"/>
          </a:p>
        </p:txBody>
      </p:sp>
      <p:sp>
        <p:nvSpPr>
          <p:cNvPr id="5" name="Footer Placeholder 4">
            <a:extLst>
              <a:ext uri="{FF2B5EF4-FFF2-40B4-BE49-F238E27FC236}">
                <a16:creationId xmlns:a16="http://schemas.microsoft.com/office/drawing/2014/main" id="{51003E50-6613-4D86-AA22-43B14E7279E9}"/>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3069AB5-A56D-471F-9236-EFA981E2EA03}"/>
              </a:ext>
            </a:extLst>
          </p:cNvPr>
          <p:cNvSpPr>
            <a:spLocks noGrp="1"/>
          </p:cNvSpPr>
          <p:nvPr>
            <p:ph type="sldNum" sz="quarter" idx="12"/>
          </p:nvPr>
        </p:nvSpPr>
        <p:spPr/>
        <p:txBody>
          <a:bodyPr/>
          <a:lstStyle/>
          <a:p>
            <a:fld id="{F8E28480-1C08-4458-AD97-0283E6FFD09D}" type="slidenum">
              <a:rPr lang="en-US" smtClean="0"/>
              <a:t>‹nº›</a:t>
            </a:fld>
            <a:endParaRPr lang="en-US" dirty="0"/>
          </a:p>
        </p:txBody>
      </p:sp>
    </p:spTree>
    <p:extLst>
      <p:ext uri="{BB962C8B-B14F-4D97-AF65-F5344CB8AC3E}">
        <p14:creationId xmlns:p14="http://schemas.microsoft.com/office/powerpoint/2010/main" val="1899146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2744C-12E6-455B-B646-2EA92DE0E9A2}"/>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7D71C4D-C062-4EEE-9A9A-31ADCC5C87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944DC97-C26E-407A-9E29-68C52D547BDA}"/>
              </a:ext>
            </a:extLst>
          </p:cNvPr>
          <p:cNvSpPr>
            <a:spLocks noGrp="1"/>
          </p:cNvSpPr>
          <p:nvPr>
            <p:ph type="dt" sz="half" idx="10"/>
          </p:nvPr>
        </p:nvSpPr>
        <p:spPr/>
        <p:txBody>
          <a:bodyPr/>
          <a:lstStyle/>
          <a:p>
            <a:fld id="{11789749-A4CD-447F-8298-2B7988C91CEA}" type="datetime1">
              <a:rPr lang="en-US" smtClean="0"/>
              <a:t>3/14/2021</a:t>
            </a:fld>
            <a:endParaRPr lang="en-US"/>
          </a:p>
        </p:txBody>
      </p:sp>
      <p:sp>
        <p:nvSpPr>
          <p:cNvPr id="5" name="Footer Placeholder 4">
            <a:extLst>
              <a:ext uri="{FF2B5EF4-FFF2-40B4-BE49-F238E27FC236}">
                <a16:creationId xmlns:a16="http://schemas.microsoft.com/office/drawing/2014/main" id="{E72E9353-B771-47FF-975E-72337414E0ED}"/>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1EA5A858-B8B2-4364-A7D0-B2E8FAE0ADD4}"/>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4175684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A6BABE-D80C-4F54-A03C-E1F9EBCA83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285191-EF5B-48BE-AB5D-B7BA4C3D09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FA387A-1231-4FE3-8574-D4331A3432D2}"/>
              </a:ext>
            </a:extLst>
          </p:cNvPr>
          <p:cNvSpPr>
            <a:spLocks noGrp="1"/>
          </p:cNvSpPr>
          <p:nvPr>
            <p:ph type="dt" sz="half" idx="10"/>
          </p:nvPr>
        </p:nvSpPr>
        <p:spPr/>
        <p:txBody>
          <a:bodyPr/>
          <a:lstStyle/>
          <a:p>
            <a:fld id="{BA0444D3-C0BA-4587-A56C-581AB9F841BE}" type="datetime1">
              <a:rPr lang="en-US" smtClean="0"/>
              <a:t>3/14/2021</a:t>
            </a:fld>
            <a:endParaRPr lang="en-US"/>
          </a:p>
        </p:txBody>
      </p:sp>
      <p:sp>
        <p:nvSpPr>
          <p:cNvPr id="5" name="Footer Placeholder 4">
            <a:extLst>
              <a:ext uri="{FF2B5EF4-FFF2-40B4-BE49-F238E27FC236}">
                <a16:creationId xmlns:a16="http://schemas.microsoft.com/office/drawing/2014/main" id="{02F21559-4901-4AD3-ABE7-DF0235457312}"/>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D8F6C18E-B751-4E7B-9CD8-1BF44DAB80F4}"/>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3821476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9B412-EBAB-4569-B3D9-6B346BF837B2}"/>
              </a:ext>
            </a:extLst>
          </p:cNvPr>
          <p:cNvSpPr>
            <a:spLocks noGrp="1"/>
          </p:cNvSpPr>
          <p:nvPr>
            <p:ph type="title"/>
          </p:nvPr>
        </p:nvSpPr>
        <p:spPr>
          <a:xfrm>
            <a:off x="1371600" y="685800"/>
            <a:ext cx="9486900" cy="1371600"/>
          </a:xfrm>
        </p:spPr>
        <p:txBody>
          <a:bodyPr>
            <a:normAutofit/>
          </a:bodyPr>
          <a:lstStyle>
            <a:lvl1pPr algn="l">
              <a:defRPr sz="3200"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E7C8AE-B0F4-404F-BCAD-A14C18E50D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8AA9CAD-DAFB-4DE3-9C41-7FD03EA8D8DD}"/>
              </a:ext>
            </a:extLst>
          </p:cNvPr>
          <p:cNvSpPr>
            <a:spLocks noGrp="1"/>
          </p:cNvSpPr>
          <p:nvPr>
            <p:ph type="dt" sz="half" idx="10"/>
          </p:nvPr>
        </p:nvSpPr>
        <p:spPr/>
        <p:txBody>
          <a:bodyPr/>
          <a:lstStyle/>
          <a:p>
            <a:fld id="{201AF2CE-4F37-411C-A3EE-BBBE223265BF}" type="datetime1">
              <a:rPr lang="en-US" smtClean="0"/>
              <a:t>3/14/2021</a:t>
            </a:fld>
            <a:endParaRPr lang="en-US"/>
          </a:p>
        </p:txBody>
      </p:sp>
      <p:sp>
        <p:nvSpPr>
          <p:cNvPr id="5" name="Footer Placeholder 4">
            <a:extLst>
              <a:ext uri="{FF2B5EF4-FFF2-40B4-BE49-F238E27FC236}">
                <a16:creationId xmlns:a16="http://schemas.microsoft.com/office/drawing/2014/main" id="{8FCE3137-8136-46C5-AC2F-49E5F55E4C73}"/>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F1AB6EF-A0B1-4706-AE44-253A6B182D48}"/>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1631183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02F68-BF19-468D-B422-54B6D189FA58}"/>
              </a:ext>
            </a:extLst>
          </p:cNvPr>
          <p:cNvSpPr>
            <a:spLocks noGrp="1"/>
          </p:cNvSpPr>
          <p:nvPr>
            <p:ph type="title"/>
          </p:nvPr>
        </p:nvSpPr>
        <p:spPr>
          <a:xfrm>
            <a:off x="831850" y="1709738"/>
            <a:ext cx="10515600" cy="2774071"/>
          </a:xfrm>
        </p:spPr>
        <p:txBody>
          <a:bodyPr anchor="b">
            <a:normAutofit/>
          </a:bodyPr>
          <a:lstStyle>
            <a:lvl1pPr algn="ct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CBF7D7-84D4-4A39-B44E-9B029EEB1FE8}"/>
              </a:ext>
            </a:extLst>
          </p:cNvPr>
          <p:cNvSpPr>
            <a:spLocks noGrp="1"/>
          </p:cNvSpPr>
          <p:nvPr>
            <p:ph type="body" idx="1"/>
          </p:nvPr>
        </p:nvSpPr>
        <p:spPr>
          <a:xfrm>
            <a:off x="831850" y="4641624"/>
            <a:ext cx="10515600" cy="1448026"/>
          </a:xfrm>
        </p:spPr>
        <p:txBody>
          <a:bodyPr/>
          <a:lstStyle>
            <a:lvl1pPr marL="0" indent="0" algn="ctr">
              <a:buNone/>
              <a:defRPr sz="2400" i="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E29709-D243-41E8-89FA-62FA7AEB52E1}"/>
              </a:ext>
            </a:extLst>
          </p:cNvPr>
          <p:cNvSpPr>
            <a:spLocks noGrp="1"/>
          </p:cNvSpPr>
          <p:nvPr>
            <p:ph type="dt" sz="half" idx="10"/>
          </p:nvPr>
        </p:nvSpPr>
        <p:spPr/>
        <p:txBody>
          <a:bodyPr/>
          <a:lstStyle/>
          <a:p>
            <a:fld id="{C96083D4-708C-4BB5-B4FD-30CE9FA12FD5}" type="datetime1">
              <a:rPr lang="en-US" smtClean="0"/>
              <a:t>3/14/2021</a:t>
            </a:fld>
            <a:endParaRPr lang="en-US"/>
          </a:p>
        </p:txBody>
      </p:sp>
      <p:sp>
        <p:nvSpPr>
          <p:cNvPr id="5" name="Footer Placeholder 4">
            <a:extLst>
              <a:ext uri="{FF2B5EF4-FFF2-40B4-BE49-F238E27FC236}">
                <a16:creationId xmlns:a16="http://schemas.microsoft.com/office/drawing/2014/main" id="{5AAB99C0-DC2A-4133-A10D-D43A1E05BB1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98122EFD-A17E-47F5-8AC9-EFD6D813DBE7}"/>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1461664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668D-BFBE-4765-A294-8303931B57C9}"/>
              </a:ext>
            </a:extLst>
          </p:cNvPr>
          <p:cNvSpPr>
            <a:spLocks noGrp="1"/>
          </p:cNvSpPr>
          <p:nvPr>
            <p:ph type="title"/>
          </p:nvPr>
        </p:nvSpPr>
        <p:spPr>
          <a:xfrm>
            <a:off x="1346071" y="566278"/>
            <a:ext cx="9512429" cy="965458"/>
          </a:xfrm>
        </p:spPr>
        <p:txBody>
          <a:bodyPr/>
          <a:lstStyle>
            <a:lvl1pPr algn="ctr">
              <a:defRPr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B3C212-F55F-4D0D-BFA7-F00A33CAA196}"/>
              </a:ext>
            </a:extLst>
          </p:cNvPr>
          <p:cNvSpPr>
            <a:spLocks noGrp="1"/>
          </p:cNvSpPr>
          <p:nvPr>
            <p:ph sz="half" idx="1"/>
          </p:nvPr>
        </p:nvSpPr>
        <p:spPr>
          <a:xfrm>
            <a:off x="909758" y="2057400"/>
            <a:ext cx="5031521"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154BDD7-2575-4E82-887D-DCAF9EB15924}"/>
              </a:ext>
            </a:extLst>
          </p:cNvPr>
          <p:cNvSpPr>
            <a:spLocks noGrp="1"/>
          </p:cNvSpPr>
          <p:nvPr>
            <p:ph sz="half" idx="2"/>
          </p:nvPr>
        </p:nvSpPr>
        <p:spPr>
          <a:xfrm>
            <a:off x="6265408" y="2057401"/>
            <a:ext cx="5016834" cy="4119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CAECC8-3C3A-4A5D-AB7A-1F99E5023D3F}"/>
              </a:ext>
            </a:extLst>
          </p:cNvPr>
          <p:cNvSpPr>
            <a:spLocks noGrp="1"/>
          </p:cNvSpPr>
          <p:nvPr>
            <p:ph type="dt" sz="half" idx="10"/>
          </p:nvPr>
        </p:nvSpPr>
        <p:spPr/>
        <p:txBody>
          <a:bodyPr/>
          <a:lstStyle/>
          <a:p>
            <a:fld id="{D0D239B2-65BC-4C2A-A62B-3EABFE9590E4}" type="datetime1">
              <a:rPr lang="en-US" smtClean="0"/>
              <a:t>3/14/2021</a:t>
            </a:fld>
            <a:endParaRPr lang="en-US"/>
          </a:p>
        </p:txBody>
      </p:sp>
      <p:sp>
        <p:nvSpPr>
          <p:cNvPr id="6" name="Footer Placeholder 5">
            <a:extLst>
              <a:ext uri="{FF2B5EF4-FFF2-40B4-BE49-F238E27FC236}">
                <a16:creationId xmlns:a16="http://schemas.microsoft.com/office/drawing/2014/main" id="{4447609B-ACA4-4323-9340-C7DB166D7A5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7409EA3-C5C7-4AC6-956A-DB9A3B4F3142}"/>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1459724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0CDE0-7431-4F05-AA47-F10EB46C9608}"/>
              </a:ext>
            </a:extLst>
          </p:cNvPr>
          <p:cNvSpPr>
            <a:spLocks noGrp="1"/>
          </p:cNvSpPr>
          <p:nvPr>
            <p:ph type="title"/>
          </p:nvPr>
        </p:nvSpPr>
        <p:spPr>
          <a:xfrm>
            <a:off x="839788" y="365126"/>
            <a:ext cx="10276552" cy="1149350"/>
          </a:xfrm>
        </p:spPr>
        <p:txBody>
          <a:bodyPr>
            <a:normAutofit/>
          </a:bodyPr>
          <a:lstStyle>
            <a:lvl1pPr algn="ctr">
              <a:defRPr sz="3200" cap="all" spc="3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6D9FFA7-D3EA-4CB8-A471-94235AD62592}"/>
              </a:ext>
            </a:extLst>
          </p:cNvPr>
          <p:cNvSpPr>
            <a:spLocks noGrp="1"/>
          </p:cNvSpPr>
          <p:nvPr>
            <p:ph type="body" idx="1"/>
          </p:nvPr>
        </p:nvSpPr>
        <p:spPr>
          <a:xfrm>
            <a:off x="839788" y="1681163"/>
            <a:ext cx="5157787" cy="823912"/>
          </a:xfrm>
        </p:spPr>
        <p:txBody>
          <a:bodyPr anchor="b"/>
          <a:lstStyle>
            <a:lvl1pPr marL="0" indent="0">
              <a:buNone/>
              <a:defRPr sz="2400" b="1"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5360D2-88E8-43C8-92D1-67AB23BBE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C768F6-20A1-47A1-90FE-903135EEFD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555EC1-268F-4324-A003-3608AA0D84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55C8E4-FCB8-4E06-9C43-0ACD949A73D4}"/>
              </a:ext>
            </a:extLst>
          </p:cNvPr>
          <p:cNvSpPr>
            <a:spLocks noGrp="1"/>
          </p:cNvSpPr>
          <p:nvPr>
            <p:ph type="dt" sz="half" idx="10"/>
          </p:nvPr>
        </p:nvSpPr>
        <p:spPr/>
        <p:txBody>
          <a:bodyPr/>
          <a:lstStyle/>
          <a:p>
            <a:fld id="{85E05F5A-E4A3-476F-A89E-C2B73F2431E4}" type="datetime1">
              <a:rPr lang="en-US" smtClean="0"/>
              <a:t>3/14/2021</a:t>
            </a:fld>
            <a:endParaRPr lang="en-US"/>
          </a:p>
        </p:txBody>
      </p:sp>
      <p:sp>
        <p:nvSpPr>
          <p:cNvPr id="8" name="Footer Placeholder 7">
            <a:extLst>
              <a:ext uri="{FF2B5EF4-FFF2-40B4-BE49-F238E27FC236}">
                <a16:creationId xmlns:a16="http://schemas.microsoft.com/office/drawing/2014/main" id="{8B01C005-C973-4D82-942A-334F1D431A04}"/>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AAFB6186-6570-4DE8-8603-70B0A51DFE9C}"/>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1038445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5ADD3-88C8-4B01-8CC6-808C0E416054}"/>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2634E6A-1390-4101-B78E-7592313407D7}"/>
              </a:ext>
            </a:extLst>
          </p:cNvPr>
          <p:cNvSpPr>
            <a:spLocks noGrp="1"/>
          </p:cNvSpPr>
          <p:nvPr>
            <p:ph type="dt" sz="half" idx="10"/>
          </p:nvPr>
        </p:nvSpPr>
        <p:spPr/>
        <p:txBody>
          <a:bodyPr/>
          <a:lstStyle/>
          <a:p>
            <a:fld id="{E3761515-4A26-4F31-9F61-5A10B1FABBFC}" type="datetime1">
              <a:rPr lang="en-US" smtClean="0"/>
              <a:t>3/14/2021</a:t>
            </a:fld>
            <a:endParaRPr lang="en-US"/>
          </a:p>
        </p:txBody>
      </p:sp>
      <p:sp>
        <p:nvSpPr>
          <p:cNvPr id="4" name="Footer Placeholder 3">
            <a:extLst>
              <a:ext uri="{FF2B5EF4-FFF2-40B4-BE49-F238E27FC236}">
                <a16:creationId xmlns:a16="http://schemas.microsoft.com/office/drawing/2014/main" id="{88BC7B90-4C99-4653-872A-3572A02DAE99}"/>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13B03516-4D31-49D2-9488-33C734A7A4F6}"/>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1756752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0D8488-CF25-431B-A87A-AAF141BD0BBB}"/>
              </a:ext>
            </a:extLst>
          </p:cNvPr>
          <p:cNvSpPr>
            <a:spLocks noGrp="1"/>
          </p:cNvSpPr>
          <p:nvPr>
            <p:ph type="dt" sz="half" idx="10"/>
          </p:nvPr>
        </p:nvSpPr>
        <p:spPr/>
        <p:txBody>
          <a:bodyPr/>
          <a:lstStyle/>
          <a:p>
            <a:fld id="{4A75DC65-7D1F-4BAB-9695-F7E734143E14}" type="datetime1">
              <a:rPr lang="en-US" smtClean="0"/>
              <a:t>3/14/2021</a:t>
            </a:fld>
            <a:endParaRPr lang="en-US"/>
          </a:p>
        </p:txBody>
      </p:sp>
      <p:sp>
        <p:nvSpPr>
          <p:cNvPr id="3" name="Footer Placeholder 2">
            <a:extLst>
              <a:ext uri="{FF2B5EF4-FFF2-40B4-BE49-F238E27FC236}">
                <a16:creationId xmlns:a16="http://schemas.microsoft.com/office/drawing/2014/main" id="{8A2F58E5-C92D-4C64-B867-0576B1EADD06}"/>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89216797-ABEC-4FE0-AFDE-36107B96710D}"/>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3071764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8F2B0-990D-418E-9D10-2464E98669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881131-AFFD-4339-9F30-D408B5105C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7C47F4-7968-4698-8BD3-A583099FAA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12BC6F-3996-4B2B-B8F2-DD3A82CCF76B}"/>
              </a:ext>
            </a:extLst>
          </p:cNvPr>
          <p:cNvSpPr>
            <a:spLocks noGrp="1"/>
          </p:cNvSpPr>
          <p:nvPr>
            <p:ph type="dt" sz="half" idx="10"/>
          </p:nvPr>
        </p:nvSpPr>
        <p:spPr/>
        <p:txBody>
          <a:bodyPr/>
          <a:lstStyle/>
          <a:p>
            <a:fld id="{7E624077-BD55-4036-8E92-6558FDF3B653}" type="datetime1">
              <a:rPr lang="en-US" smtClean="0"/>
              <a:t>3/14/2021</a:t>
            </a:fld>
            <a:endParaRPr lang="en-US"/>
          </a:p>
        </p:txBody>
      </p:sp>
      <p:sp>
        <p:nvSpPr>
          <p:cNvPr id="6" name="Footer Placeholder 5">
            <a:extLst>
              <a:ext uri="{FF2B5EF4-FFF2-40B4-BE49-F238E27FC236}">
                <a16:creationId xmlns:a16="http://schemas.microsoft.com/office/drawing/2014/main" id="{EA832E66-581A-4CF2-A40A-4E24FAAC4AE4}"/>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E83B1C89-C625-4618-81A2-FB34E4DA0712}"/>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3684775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1486F-443A-4F2D-AB1F-8B1F4C4DE7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A21213-E7FB-406A-B8CD-735AAC7AD0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4F41A03-500E-49F7-8D99-A1EAFE4D34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91523D-69E9-4EAE-A610-B3A237B75842}"/>
              </a:ext>
            </a:extLst>
          </p:cNvPr>
          <p:cNvSpPr>
            <a:spLocks noGrp="1"/>
          </p:cNvSpPr>
          <p:nvPr>
            <p:ph type="dt" sz="half" idx="10"/>
          </p:nvPr>
        </p:nvSpPr>
        <p:spPr/>
        <p:txBody>
          <a:bodyPr/>
          <a:lstStyle/>
          <a:p>
            <a:fld id="{804225F2-7107-4609-BCC2-77C63064A5E8}" type="datetime1">
              <a:rPr lang="en-US" smtClean="0"/>
              <a:t>3/14/2021</a:t>
            </a:fld>
            <a:endParaRPr lang="en-US"/>
          </a:p>
        </p:txBody>
      </p:sp>
      <p:sp>
        <p:nvSpPr>
          <p:cNvPr id="6" name="Footer Placeholder 5">
            <a:extLst>
              <a:ext uri="{FF2B5EF4-FFF2-40B4-BE49-F238E27FC236}">
                <a16:creationId xmlns:a16="http://schemas.microsoft.com/office/drawing/2014/main" id="{4EDB852F-4134-4AB5-BA87-483B1E1ADD21}"/>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5E34C5CB-918E-4A09-8222-D36E37B63C02}"/>
              </a:ext>
            </a:extLst>
          </p:cNvPr>
          <p:cNvSpPr>
            <a:spLocks noGrp="1"/>
          </p:cNvSpPr>
          <p:nvPr>
            <p:ph type="sldNum" sz="quarter" idx="12"/>
          </p:nvPr>
        </p:nvSpPr>
        <p:spPr/>
        <p:txBody>
          <a:bodyPr/>
          <a:lstStyle/>
          <a:p>
            <a:fld id="{F8E28480-1C08-4458-AD97-0283E6FFD09D}" type="slidenum">
              <a:rPr lang="en-US" smtClean="0"/>
              <a:t>‹nº›</a:t>
            </a:fld>
            <a:endParaRPr lang="en-US"/>
          </a:p>
        </p:txBody>
      </p:sp>
    </p:spTree>
    <p:extLst>
      <p:ext uri="{BB962C8B-B14F-4D97-AF65-F5344CB8AC3E}">
        <p14:creationId xmlns:p14="http://schemas.microsoft.com/office/powerpoint/2010/main" val="4135394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AA0686-7BAC-45C0-BA30-0D0CBCE5CE63}"/>
              </a:ext>
            </a:extLst>
          </p:cNvPr>
          <p:cNvSpPr>
            <a:spLocks noGrp="1"/>
          </p:cNvSpPr>
          <p:nvPr>
            <p:ph type="title"/>
          </p:nvPr>
        </p:nvSpPr>
        <p:spPr>
          <a:xfrm>
            <a:off x="1371600" y="685800"/>
            <a:ext cx="94869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34202DE-82CD-407D-8C68-174B0CBB57F7}"/>
              </a:ext>
            </a:extLst>
          </p:cNvPr>
          <p:cNvSpPr>
            <a:spLocks noGrp="1"/>
          </p:cNvSpPr>
          <p:nvPr>
            <p:ph type="body" idx="1"/>
          </p:nvPr>
        </p:nvSpPr>
        <p:spPr>
          <a:xfrm>
            <a:off x="1371599" y="2254103"/>
            <a:ext cx="9486901" cy="39180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554AC9D-6E1B-46D3-959F-A068A1EDBDBA}"/>
              </a:ext>
            </a:extLst>
          </p:cNvPr>
          <p:cNvSpPr>
            <a:spLocks noGrp="1"/>
          </p:cNvSpPr>
          <p:nvPr>
            <p:ph type="dt" sz="half" idx="2"/>
          </p:nvPr>
        </p:nvSpPr>
        <p:spPr>
          <a:xfrm rot="5400000">
            <a:off x="9800022" y="3223751"/>
            <a:ext cx="4114801"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fld id="{D3FE42E8-8B57-452D-A122-4DCE9AC771EF}" type="datetime1">
              <a:rPr lang="en-US" smtClean="0"/>
              <a:t>3/14/2021</a:t>
            </a:fld>
            <a:endParaRPr lang="en-US"/>
          </a:p>
        </p:txBody>
      </p:sp>
      <p:sp>
        <p:nvSpPr>
          <p:cNvPr id="5" name="Footer Placeholder 4">
            <a:extLst>
              <a:ext uri="{FF2B5EF4-FFF2-40B4-BE49-F238E27FC236}">
                <a16:creationId xmlns:a16="http://schemas.microsoft.com/office/drawing/2014/main" id="{A5FC0015-9EFB-40F8-BC00-AC2483D60905}"/>
              </a:ext>
            </a:extLst>
          </p:cNvPr>
          <p:cNvSpPr>
            <a:spLocks noGrp="1"/>
          </p:cNvSpPr>
          <p:nvPr>
            <p:ph type="ftr" sz="quarter" idx="3"/>
          </p:nvPr>
        </p:nvSpPr>
        <p:spPr>
          <a:xfrm rot="5400000">
            <a:off x="-1708136" y="3223750"/>
            <a:ext cx="4114800"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r>
              <a:rPr lang="en-US" dirty="0"/>
              <a:t>Sample Footer Text</a:t>
            </a:r>
          </a:p>
        </p:txBody>
      </p:sp>
      <p:sp>
        <p:nvSpPr>
          <p:cNvPr id="6" name="Slide Number Placeholder 5">
            <a:extLst>
              <a:ext uri="{FF2B5EF4-FFF2-40B4-BE49-F238E27FC236}">
                <a16:creationId xmlns:a16="http://schemas.microsoft.com/office/drawing/2014/main" id="{E572C732-0E3E-49E0-A72E-D4C08CB4455A}"/>
              </a:ext>
            </a:extLst>
          </p:cNvPr>
          <p:cNvSpPr>
            <a:spLocks noGrp="1"/>
          </p:cNvSpPr>
          <p:nvPr>
            <p:ph type="sldNum" sz="quarter" idx="4"/>
          </p:nvPr>
        </p:nvSpPr>
        <p:spPr>
          <a:xfrm>
            <a:off x="11116340" y="6356350"/>
            <a:ext cx="871868" cy="365125"/>
          </a:xfrm>
          <a:prstGeom prst="rect">
            <a:avLst/>
          </a:prstGeom>
        </p:spPr>
        <p:txBody>
          <a:bodyPr vert="horz" lIns="91440" tIns="45720" rIns="91440" bIns="45720" rtlCol="0" anchor="ctr"/>
          <a:lstStyle>
            <a:lvl1pPr algn="r">
              <a:defRPr sz="900" spc="300">
                <a:solidFill>
                  <a:schemeClr val="tx2">
                    <a:lumMod val="75000"/>
                    <a:lumOff val="25000"/>
                  </a:schemeClr>
                </a:solidFill>
                <a:latin typeface="+mn-lt"/>
              </a:defRPr>
            </a:lvl1pPr>
          </a:lstStyle>
          <a:p>
            <a:fld id="{F8E28480-1C08-4458-AD97-0283E6FFD09D}" type="slidenum">
              <a:rPr lang="en-US" smtClean="0"/>
              <a:pPr/>
              <a:t>‹nº›</a:t>
            </a:fld>
            <a:endParaRPr lang="en-US"/>
          </a:p>
        </p:txBody>
      </p:sp>
    </p:spTree>
    <p:extLst>
      <p:ext uri="{BB962C8B-B14F-4D97-AF65-F5344CB8AC3E}">
        <p14:creationId xmlns:p14="http://schemas.microsoft.com/office/powerpoint/2010/main" val="1078947940"/>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hf sldNum="0" hdr="0" ftr="0" dt="0"/>
  <p:txStyles>
    <p:titleStyle>
      <a:lvl1pPr algn="l" defTabSz="914400" rtl="0" eaLnBrk="1" latinLnBrk="0" hangingPunct="1">
        <a:lnSpc>
          <a:spcPct val="90000"/>
        </a:lnSpc>
        <a:spcBef>
          <a:spcPct val="0"/>
        </a:spcBef>
        <a:buNone/>
        <a:defRPr sz="36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70000"/>
        <a:buFont typeface="Arial" panose="020B0604020202020204" pitchFamily="34" charset="0"/>
        <a:buChar char="•"/>
        <a:defRPr sz="2400" kern="1200">
          <a:solidFill>
            <a:schemeClr val="tx2"/>
          </a:solidFill>
          <a:latin typeface="+mj-lt"/>
          <a:ea typeface="+mn-ea"/>
          <a:cs typeface="+mn-cs"/>
        </a:defRPr>
      </a:lvl1pPr>
      <a:lvl2pPr marL="685800" indent="-228600" algn="l" defTabSz="914400" rtl="0" eaLnBrk="1" latinLnBrk="0" hangingPunct="1">
        <a:lnSpc>
          <a:spcPct val="100000"/>
        </a:lnSpc>
        <a:spcBef>
          <a:spcPts val="500"/>
        </a:spcBef>
        <a:buSzPct val="70000"/>
        <a:buFont typeface="Arial" panose="020B0604020202020204" pitchFamily="34" charset="0"/>
        <a:buChar char="•"/>
        <a:defRPr sz="2000" kern="1200">
          <a:solidFill>
            <a:schemeClr val="tx2"/>
          </a:solidFill>
          <a:latin typeface="+mj-lt"/>
          <a:ea typeface="+mn-ea"/>
          <a:cs typeface="+mn-cs"/>
        </a:defRPr>
      </a:lvl2pPr>
      <a:lvl3pPr marL="1143000" indent="-228600" algn="l" defTabSz="914400" rtl="0" eaLnBrk="1" latinLnBrk="0" hangingPunct="1">
        <a:lnSpc>
          <a:spcPct val="100000"/>
        </a:lnSpc>
        <a:spcBef>
          <a:spcPts val="500"/>
        </a:spcBef>
        <a:buSzPct val="70000"/>
        <a:buFont typeface="Arial" panose="020B0604020202020204" pitchFamily="34" charset="0"/>
        <a:buChar char="•"/>
        <a:defRPr sz="1800" kern="1200">
          <a:solidFill>
            <a:schemeClr val="tx2"/>
          </a:solidFill>
          <a:latin typeface="+mj-lt"/>
          <a:ea typeface="+mn-ea"/>
          <a:cs typeface="+mn-cs"/>
        </a:defRPr>
      </a:lvl3pPr>
      <a:lvl4pPr marL="16002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4pPr>
      <a:lvl5pPr marL="20574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30103171-0BA0-4AF0-AF05-04AFA1A4A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descr="Renderização 3D de polígonos empilhados em diferentes cores">
            <a:extLst>
              <a:ext uri="{FF2B5EF4-FFF2-40B4-BE49-F238E27FC236}">
                <a16:creationId xmlns:a16="http://schemas.microsoft.com/office/drawing/2014/main" id="{5BD53E0A-B9E1-4B0A-9C25-C5F507A76F78}"/>
              </a:ext>
            </a:extLst>
          </p:cNvPr>
          <p:cNvPicPr>
            <a:picLocks noChangeAspect="1"/>
          </p:cNvPicPr>
          <p:nvPr/>
        </p:nvPicPr>
        <p:blipFill rotWithShape="1">
          <a:blip r:embed="rId2"/>
          <a:srcRect l="30353" r="23292" b="-1"/>
          <a:stretch/>
        </p:blipFill>
        <p:spPr>
          <a:xfrm>
            <a:off x="20" y="10"/>
            <a:ext cx="4762480" cy="6857989"/>
          </a:xfrm>
          <a:prstGeom prst="rect">
            <a:avLst/>
          </a:prstGeom>
        </p:spPr>
      </p:pic>
      <p:sp>
        <p:nvSpPr>
          <p:cNvPr id="16" name="Rectangle 10">
            <a:extLst>
              <a:ext uri="{FF2B5EF4-FFF2-40B4-BE49-F238E27FC236}">
                <a16:creationId xmlns:a16="http://schemas.microsoft.com/office/drawing/2014/main" id="{E128B901-D4EA-4C4D-A150-23D2A6DEC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09459" y="1"/>
            <a:ext cx="7482541" cy="68579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A760B08A-B322-4C79-AB6D-7E4246352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685800"/>
            <a:ext cx="6099101" cy="5486400"/>
          </a:xfrm>
          <a:prstGeom prst="rect">
            <a:avLst/>
          </a:prstGeom>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FCC426A-FF09-42E2-8D7E-F952A90737A4}"/>
              </a:ext>
            </a:extLst>
          </p:cNvPr>
          <p:cNvSpPr>
            <a:spLocks noGrp="1"/>
          </p:cNvSpPr>
          <p:nvPr>
            <p:ph type="ctrTitle"/>
          </p:nvPr>
        </p:nvSpPr>
        <p:spPr>
          <a:xfrm>
            <a:off x="6096000" y="1371599"/>
            <a:ext cx="4762500" cy="2360429"/>
          </a:xfrm>
        </p:spPr>
        <p:txBody>
          <a:bodyPr>
            <a:normAutofit/>
          </a:bodyPr>
          <a:lstStyle/>
          <a:p>
            <a:endParaRPr lang="pt-BR"/>
          </a:p>
        </p:txBody>
      </p:sp>
      <p:sp>
        <p:nvSpPr>
          <p:cNvPr id="3" name="Subtítulo 2">
            <a:extLst>
              <a:ext uri="{FF2B5EF4-FFF2-40B4-BE49-F238E27FC236}">
                <a16:creationId xmlns:a16="http://schemas.microsoft.com/office/drawing/2014/main" id="{1834FA41-0E34-4793-AC5C-14D09EF6002F}"/>
              </a:ext>
            </a:extLst>
          </p:cNvPr>
          <p:cNvSpPr>
            <a:spLocks noGrp="1"/>
          </p:cNvSpPr>
          <p:nvPr>
            <p:ph type="subTitle" idx="1"/>
          </p:nvPr>
        </p:nvSpPr>
        <p:spPr>
          <a:xfrm>
            <a:off x="6096000" y="4114800"/>
            <a:ext cx="4762500" cy="1371601"/>
          </a:xfrm>
        </p:spPr>
        <p:txBody>
          <a:bodyPr>
            <a:normAutofit/>
          </a:bodyPr>
          <a:lstStyle/>
          <a:p>
            <a:endParaRPr lang="pt-BR"/>
          </a:p>
        </p:txBody>
      </p:sp>
      <p:pic>
        <p:nvPicPr>
          <p:cNvPr id="6" name="Imagem 5">
            <a:extLst>
              <a:ext uri="{FF2B5EF4-FFF2-40B4-BE49-F238E27FC236}">
                <a16:creationId xmlns:a16="http://schemas.microsoft.com/office/drawing/2014/main" id="{D4716EAB-F722-4853-8D3B-1F1509BF48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64663" y="540576"/>
            <a:ext cx="7710005" cy="5776848"/>
          </a:xfrm>
          <a:prstGeom prst="rect">
            <a:avLst/>
          </a:prstGeom>
          <a:effectLst>
            <a:outerShdw blurRad="50800" dist="38100" dir="2700000" algn="tl" rotWithShape="0">
              <a:prstClr val="black">
                <a:alpha val="40000"/>
              </a:prstClr>
            </a:outerShdw>
          </a:effectLst>
        </p:spPr>
      </p:pic>
      <p:cxnSp>
        <p:nvCxnSpPr>
          <p:cNvPr id="5" name="Conector reto 4">
            <a:extLst>
              <a:ext uri="{FF2B5EF4-FFF2-40B4-BE49-F238E27FC236}">
                <a16:creationId xmlns:a16="http://schemas.microsoft.com/office/drawing/2014/main" id="{A475D639-CE92-4366-B6ED-4E10ED02FE59}"/>
              </a:ext>
            </a:extLst>
          </p:cNvPr>
          <p:cNvCxnSpPr>
            <a:stCxn id="15" idx="1"/>
          </p:cNvCxnSpPr>
          <p:nvPr/>
        </p:nvCxnSpPr>
        <p:spPr>
          <a:xfrm flipV="1">
            <a:off x="20" y="3429000"/>
            <a:ext cx="4929789" cy="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106837"/>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30103171-0BA0-4AF0-AF05-04AFA1A4A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descr="Renderização 3D de polígonos empilhados em diferentes cores">
            <a:extLst>
              <a:ext uri="{FF2B5EF4-FFF2-40B4-BE49-F238E27FC236}">
                <a16:creationId xmlns:a16="http://schemas.microsoft.com/office/drawing/2014/main" id="{5BD53E0A-B9E1-4B0A-9C25-C5F507A76F78}"/>
              </a:ext>
            </a:extLst>
          </p:cNvPr>
          <p:cNvPicPr>
            <a:picLocks noChangeAspect="1"/>
          </p:cNvPicPr>
          <p:nvPr/>
        </p:nvPicPr>
        <p:blipFill rotWithShape="1">
          <a:blip r:embed="rId2"/>
          <a:srcRect l="30353" r="23292" b="-1"/>
          <a:stretch/>
        </p:blipFill>
        <p:spPr>
          <a:xfrm>
            <a:off x="20" y="10"/>
            <a:ext cx="4762480" cy="6857989"/>
          </a:xfrm>
          <a:prstGeom prst="rect">
            <a:avLst/>
          </a:prstGeom>
        </p:spPr>
      </p:pic>
      <p:sp>
        <p:nvSpPr>
          <p:cNvPr id="16" name="Rectangle 10">
            <a:extLst>
              <a:ext uri="{FF2B5EF4-FFF2-40B4-BE49-F238E27FC236}">
                <a16:creationId xmlns:a16="http://schemas.microsoft.com/office/drawing/2014/main" id="{E128B901-D4EA-4C4D-A150-23D2A6DEC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09459" y="1"/>
            <a:ext cx="7482541" cy="68579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A760B08A-B322-4C79-AB6D-7E4246352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685800"/>
            <a:ext cx="6099101" cy="5486400"/>
          </a:xfrm>
          <a:prstGeom prst="rect">
            <a:avLst/>
          </a:prstGeom>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FCC426A-FF09-42E2-8D7E-F952A90737A4}"/>
              </a:ext>
            </a:extLst>
          </p:cNvPr>
          <p:cNvSpPr>
            <a:spLocks noGrp="1"/>
          </p:cNvSpPr>
          <p:nvPr>
            <p:ph type="ctrTitle"/>
          </p:nvPr>
        </p:nvSpPr>
        <p:spPr>
          <a:xfrm>
            <a:off x="6069479" y="654442"/>
            <a:ext cx="4762500" cy="2743200"/>
          </a:xfrm>
        </p:spPr>
        <p:txBody>
          <a:bodyPr>
            <a:normAutofit/>
          </a:bodyPr>
          <a:lstStyle/>
          <a:p>
            <a:r>
              <a:rPr lang="pt-BR" dirty="0"/>
              <a:t>+</a:t>
            </a:r>
          </a:p>
        </p:txBody>
      </p:sp>
      <p:sp>
        <p:nvSpPr>
          <p:cNvPr id="3" name="Subtítulo 2">
            <a:extLst>
              <a:ext uri="{FF2B5EF4-FFF2-40B4-BE49-F238E27FC236}">
                <a16:creationId xmlns:a16="http://schemas.microsoft.com/office/drawing/2014/main" id="{1834FA41-0E34-4793-AC5C-14D09EF6002F}"/>
              </a:ext>
            </a:extLst>
          </p:cNvPr>
          <p:cNvSpPr>
            <a:spLocks noGrp="1"/>
          </p:cNvSpPr>
          <p:nvPr>
            <p:ph type="subTitle" idx="1"/>
          </p:nvPr>
        </p:nvSpPr>
        <p:spPr>
          <a:xfrm>
            <a:off x="5770600" y="3394329"/>
            <a:ext cx="5413300" cy="2774558"/>
          </a:xfrm>
        </p:spPr>
        <p:txBody>
          <a:bodyPr>
            <a:normAutofit fontScale="92500"/>
          </a:bodyPr>
          <a:lstStyle/>
          <a:p>
            <a:r>
              <a:rPr lang="pt-BR" dirty="0"/>
              <a:t>engloba todas as outras letras da sigla LGBTT2QQIAAP: como o “A” de </a:t>
            </a:r>
            <a:r>
              <a:rPr lang="pt-BR" dirty="0" err="1"/>
              <a:t>assexualidade</a:t>
            </a:r>
            <a:r>
              <a:rPr lang="pt-BR" dirty="0"/>
              <a:t> (indivíduo que não sente nenhuma atração sexual, seja pelo sexo/gênero oposto ou pelo igual) e o “P” de </a:t>
            </a:r>
            <a:r>
              <a:rPr lang="pt-BR" dirty="0" err="1"/>
              <a:t>pansexualidade</a:t>
            </a:r>
            <a:r>
              <a:rPr lang="pt-BR" dirty="0"/>
              <a:t> (aqueles que podem desenvolver atração física, amor e desejo sexual por outras pessoas, independentemente de sua identidade de gênero ou sexo biológico).</a:t>
            </a:r>
          </a:p>
        </p:txBody>
      </p:sp>
      <p:pic>
        <p:nvPicPr>
          <p:cNvPr id="8" name="Imagem 7">
            <a:extLst>
              <a:ext uri="{FF2B5EF4-FFF2-40B4-BE49-F238E27FC236}">
                <a16:creationId xmlns:a16="http://schemas.microsoft.com/office/drawing/2014/main" id="{82298654-CE91-4B0B-B57F-73936100DA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6394" y="654442"/>
            <a:ext cx="2741144" cy="2053847"/>
          </a:xfrm>
          <a:prstGeom prst="rect">
            <a:avLst/>
          </a:prstGeom>
          <a:ln>
            <a:noFill/>
          </a:ln>
          <a:effectLst>
            <a:outerShdw blurRad="50800" dist="38100" dir="2700000" algn="tl" rotWithShape="0">
              <a:prstClr val="black">
                <a:alpha val="40000"/>
              </a:prstClr>
            </a:outerShdw>
          </a:effectLst>
        </p:spPr>
      </p:pic>
      <p:cxnSp>
        <p:nvCxnSpPr>
          <p:cNvPr id="5" name="Conector reto 4">
            <a:extLst>
              <a:ext uri="{FF2B5EF4-FFF2-40B4-BE49-F238E27FC236}">
                <a16:creationId xmlns:a16="http://schemas.microsoft.com/office/drawing/2014/main" id="{D9830B86-2CE7-481A-AE90-9F5A8BF2F8DD}"/>
              </a:ext>
            </a:extLst>
          </p:cNvPr>
          <p:cNvCxnSpPr/>
          <p:nvPr/>
        </p:nvCxnSpPr>
        <p:spPr>
          <a:xfrm>
            <a:off x="4357538" y="1630017"/>
            <a:ext cx="3063679"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045853"/>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30103171-0BA0-4AF0-AF05-04AFA1A4A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descr="Renderização 3D de polígonos empilhados em diferentes cores">
            <a:extLst>
              <a:ext uri="{FF2B5EF4-FFF2-40B4-BE49-F238E27FC236}">
                <a16:creationId xmlns:a16="http://schemas.microsoft.com/office/drawing/2014/main" id="{5BD53E0A-B9E1-4B0A-9C25-C5F507A76F78}"/>
              </a:ext>
            </a:extLst>
          </p:cNvPr>
          <p:cNvPicPr>
            <a:picLocks noChangeAspect="1"/>
          </p:cNvPicPr>
          <p:nvPr/>
        </p:nvPicPr>
        <p:blipFill rotWithShape="1">
          <a:blip r:embed="rId2"/>
          <a:srcRect l="30353" r="23292" b="-1"/>
          <a:stretch/>
        </p:blipFill>
        <p:spPr>
          <a:xfrm>
            <a:off x="20" y="10"/>
            <a:ext cx="4762480" cy="6857989"/>
          </a:xfrm>
          <a:prstGeom prst="rect">
            <a:avLst/>
          </a:prstGeom>
        </p:spPr>
      </p:pic>
      <p:sp>
        <p:nvSpPr>
          <p:cNvPr id="16" name="Rectangle 10">
            <a:extLst>
              <a:ext uri="{FF2B5EF4-FFF2-40B4-BE49-F238E27FC236}">
                <a16:creationId xmlns:a16="http://schemas.microsoft.com/office/drawing/2014/main" id="{E128B901-D4EA-4C4D-A150-23D2A6DEC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09459" y="1"/>
            <a:ext cx="7482541" cy="68579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A760B08A-B322-4C79-AB6D-7E4246352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685800"/>
            <a:ext cx="6099101" cy="5486400"/>
          </a:xfrm>
          <a:prstGeom prst="rect">
            <a:avLst/>
          </a:prstGeom>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FCC426A-FF09-42E2-8D7E-F952A90737A4}"/>
              </a:ext>
            </a:extLst>
          </p:cNvPr>
          <p:cNvSpPr>
            <a:spLocks noGrp="1"/>
          </p:cNvSpPr>
          <p:nvPr>
            <p:ph type="ctrTitle"/>
          </p:nvPr>
        </p:nvSpPr>
        <p:spPr>
          <a:xfrm>
            <a:off x="6069479" y="654442"/>
            <a:ext cx="4762500" cy="2353801"/>
          </a:xfrm>
        </p:spPr>
        <p:txBody>
          <a:bodyPr>
            <a:normAutofit/>
          </a:bodyPr>
          <a:lstStyle/>
          <a:p>
            <a:r>
              <a:rPr lang="pt-BR" b="1" dirty="0"/>
              <a:t>Aliados, </a:t>
            </a:r>
            <a:r>
              <a:rPr lang="pt-BR" b="1" dirty="0" err="1"/>
              <a:t>agêneros</a:t>
            </a:r>
            <a:r>
              <a:rPr lang="pt-BR" b="1" dirty="0"/>
              <a:t> e andrógino</a:t>
            </a:r>
            <a:endParaRPr lang="pt-BR" dirty="0"/>
          </a:p>
        </p:txBody>
      </p:sp>
      <p:sp>
        <p:nvSpPr>
          <p:cNvPr id="3" name="Subtítulo 2">
            <a:extLst>
              <a:ext uri="{FF2B5EF4-FFF2-40B4-BE49-F238E27FC236}">
                <a16:creationId xmlns:a16="http://schemas.microsoft.com/office/drawing/2014/main" id="{1834FA41-0E34-4793-AC5C-14D09EF6002F}"/>
              </a:ext>
            </a:extLst>
          </p:cNvPr>
          <p:cNvSpPr>
            <a:spLocks noGrp="1"/>
          </p:cNvSpPr>
          <p:nvPr>
            <p:ph type="subTitle" idx="1"/>
          </p:nvPr>
        </p:nvSpPr>
        <p:spPr>
          <a:xfrm>
            <a:off x="5817704" y="3260035"/>
            <a:ext cx="5366196" cy="2908852"/>
          </a:xfrm>
        </p:spPr>
        <p:txBody>
          <a:bodyPr>
            <a:normAutofit fontScale="85000" lnSpcReduction="20000"/>
          </a:bodyPr>
          <a:lstStyle/>
          <a:p>
            <a:r>
              <a:rPr lang="pt-BR" dirty="0"/>
              <a:t>Algumas versões da sigla também englobam o termo “Aliados” que, segundo a Aliança Nacional LGBTI+ são pessoas que, independente da orientação sexual ou identidade de gênero, tomam ação para promover os direitos e a inclusão LGBTI+. Outro “A” também se refere a pessoa “</a:t>
            </a:r>
            <a:r>
              <a:rPr lang="pt-BR" dirty="0" err="1"/>
              <a:t>Agênero</a:t>
            </a:r>
            <a:r>
              <a:rPr lang="pt-BR" dirty="0"/>
              <a:t>”, ou seja, alguém que não se identifica ou não se sente pertencente a nenhum gênero. Outro termo mais conhecido é o Andrógino, uma expressão de gênero usada para descrever uma pessoa que assuma postura social, especialmente a relacionada à vestimenta, comum ao gênero masculino ou feminino.</a:t>
            </a:r>
          </a:p>
        </p:txBody>
      </p:sp>
      <p:pic>
        <p:nvPicPr>
          <p:cNvPr id="8" name="Imagem 7">
            <a:extLst>
              <a:ext uri="{FF2B5EF4-FFF2-40B4-BE49-F238E27FC236}">
                <a16:creationId xmlns:a16="http://schemas.microsoft.com/office/drawing/2014/main" id="{B460213B-5651-4B94-BD74-937DBAE469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8676" y="685800"/>
            <a:ext cx="2741144" cy="2053847"/>
          </a:xfrm>
          <a:prstGeom prst="rect">
            <a:avLst/>
          </a:prstGeom>
          <a:ln>
            <a:noFill/>
          </a:ln>
          <a:effectLst>
            <a:outerShdw blurRad="50800" dist="38100" dir="2700000" algn="tl" rotWithShape="0">
              <a:prstClr val="black">
                <a:alpha val="40000"/>
              </a:prstClr>
            </a:outerShdw>
          </a:effectLst>
        </p:spPr>
      </p:pic>
      <p:cxnSp>
        <p:nvCxnSpPr>
          <p:cNvPr id="5" name="Conector reto 4">
            <a:extLst>
              <a:ext uri="{FF2B5EF4-FFF2-40B4-BE49-F238E27FC236}">
                <a16:creationId xmlns:a16="http://schemas.microsoft.com/office/drawing/2014/main" id="{943BEB48-0FA1-452D-B82D-0F1745D2AEFB}"/>
              </a:ext>
            </a:extLst>
          </p:cNvPr>
          <p:cNvCxnSpPr>
            <a:cxnSpLocks/>
            <a:stCxn id="8" idx="3"/>
          </p:cNvCxnSpPr>
          <p:nvPr/>
        </p:nvCxnSpPr>
        <p:spPr>
          <a:xfrm>
            <a:off x="4379820" y="1712724"/>
            <a:ext cx="246885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2133768"/>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30103171-0BA0-4AF0-AF05-04AFA1A4A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descr="Renderização 3D de polígonos empilhados em diferentes cores">
            <a:extLst>
              <a:ext uri="{FF2B5EF4-FFF2-40B4-BE49-F238E27FC236}">
                <a16:creationId xmlns:a16="http://schemas.microsoft.com/office/drawing/2014/main" id="{5BD53E0A-B9E1-4B0A-9C25-C5F507A76F78}"/>
              </a:ext>
            </a:extLst>
          </p:cNvPr>
          <p:cNvPicPr>
            <a:picLocks noChangeAspect="1"/>
          </p:cNvPicPr>
          <p:nvPr/>
        </p:nvPicPr>
        <p:blipFill rotWithShape="1">
          <a:blip r:embed="rId2"/>
          <a:srcRect l="30353" r="23292" b="-1"/>
          <a:stretch/>
        </p:blipFill>
        <p:spPr>
          <a:xfrm>
            <a:off x="20" y="10"/>
            <a:ext cx="4762480" cy="6857989"/>
          </a:xfrm>
          <a:prstGeom prst="rect">
            <a:avLst/>
          </a:prstGeom>
        </p:spPr>
      </p:pic>
      <p:sp>
        <p:nvSpPr>
          <p:cNvPr id="16" name="Rectangle 10">
            <a:extLst>
              <a:ext uri="{FF2B5EF4-FFF2-40B4-BE49-F238E27FC236}">
                <a16:creationId xmlns:a16="http://schemas.microsoft.com/office/drawing/2014/main" id="{E128B901-D4EA-4C4D-A150-23D2A6DEC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09459" y="1"/>
            <a:ext cx="7482541" cy="68579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A760B08A-B322-4C79-AB6D-7E4246352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685800"/>
            <a:ext cx="6099101" cy="5486400"/>
          </a:xfrm>
          <a:prstGeom prst="rect">
            <a:avLst/>
          </a:prstGeom>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FCC426A-FF09-42E2-8D7E-F952A90737A4}"/>
              </a:ext>
            </a:extLst>
          </p:cNvPr>
          <p:cNvSpPr>
            <a:spLocks noGrp="1"/>
          </p:cNvSpPr>
          <p:nvPr>
            <p:ph type="ctrTitle"/>
          </p:nvPr>
        </p:nvSpPr>
        <p:spPr>
          <a:xfrm>
            <a:off x="6096000" y="1371599"/>
            <a:ext cx="4762500" cy="2360429"/>
          </a:xfrm>
        </p:spPr>
        <p:txBody>
          <a:bodyPr>
            <a:normAutofit/>
          </a:bodyPr>
          <a:lstStyle/>
          <a:p>
            <a:r>
              <a:rPr lang="pt-BR" b="1" dirty="0"/>
              <a:t>a sigla </a:t>
            </a:r>
            <a:r>
              <a:rPr lang="pt-BR" b="1" dirty="0" err="1"/>
              <a:t>lgbtqi</a:t>
            </a:r>
            <a:r>
              <a:rPr lang="pt-BR" b="1" dirty="0"/>
              <a:t>+</a:t>
            </a:r>
          </a:p>
        </p:txBody>
      </p:sp>
      <p:sp>
        <p:nvSpPr>
          <p:cNvPr id="3" name="Subtítulo 2">
            <a:extLst>
              <a:ext uri="{FF2B5EF4-FFF2-40B4-BE49-F238E27FC236}">
                <a16:creationId xmlns:a16="http://schemas.microsoft.com/office/drawing/2014/main" id="{1834FA41-0E34-4793-AC5C-14D09EF6002F}"/>
              </a:ext>
            </a:extLst>
          </p:cNvPr>
          <p:cNvSpPr>
            <a:spLocks noGrp="1"/>
          </p:cNvSpPr>
          <p:nvPr>
            <p:ph type="subTitle" idx="1"/>
          </p:nvPr>
        </p:nvSpPr>
        <p:spPr>
          <a:xfrm>
            <a:off x="5625335" y="3631096"/>
            <a:ext cx="5883966" cy="2541104"/>
          </a:xfrm>
        </p:spPr>
        <p:txBody>
          <a:bodyPr>
            <a:normAutofit fontScale="85000" lnSpcReduction="20000"/>
          </a:bodyPr>
          <a:lstStyle/>
          <a:p>
            <a:endParaRPr lang="pt-BR" dirty="0"/>
          </a:p>
          <a:p>
            <a:r>
              <a:rPr lang="pt-BR" dirty="0"/>
              <a:t>Para entender a sigla LGBTQI+, com base nas definições da Aliança Nacional LGBTI, é importante saber que parte dela, as letras LGB, refere-se a orientação sexual da pessoa, ou seja, as formas de se relacionar afetiva e/ou sexualmente com outras pessoas, e outra parte, TQI+, diz respeito a identidade de gênero, ou seja, como a pessoa se identifica, e vai além do gênero feminino ou masculino.</a:t>
            </a:r>
          </a:p>
          <a:p>
            <a:r>
              <a:rPr lang="pt-BR" dirty="0"/>
              <a:t>. </a:t>
            </a:r>
          </a:p>
        </p:txBody>
      </p:sp>
      <p:pic>
        <p:nvPicPr>
          <p:cNvPr id="8" name="Imagem 7">
            <a:extLst>
              <a:ext uri="{FF2B5EF4-FFF2-40B4-BE49-F238E27FC236}">
                <a16:creationId xmlns:a16="http://schemas.microsoft.com/office/drawing/2014/main" id="{288CD400-1A4B-493F-8444-8650ABA323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5415" y="685800"/>
            <a:ext cx="2741144" cy="2053847"/>
          </a:xfrm>
          <a:prstGeom prst="rect">
            <a:avLst/>
          </a:prstGeom>
          <a:ln>
            <a:noFill/>
          </a:ln>
          <a:effectLst>
            <a:outerShdw blurRad="50800" dist="38100" dir="2700000" algn="tl" rotWithShape="0">
              <a:prstClr val="black">
                <a:alpha val="40000"/>
              </a:prstClr>
            </a:outerShdw>
          </a:effectLst>
        </p:spPr>
      </p:pic>
      <p:cxnSp>
        <p:nvCxnSpPr>
          <p:cNvPr id="5" name="Conector reto 4">
            <a:extLst>
              <a:ext uri="{FF2B5EF4-FFF2-40B4-BE49-F238E27FC236}">
                <a16:creationId xmlns:a16="http://schemas.microsoft.com/office/drawing/2014/main" id="{06BE3E0F-DD7B-4784-A31C-A00F9E1B62DB}"/>
              </a:ext>
            </a:extLst>
          </p:cNvPr>
          <p:cNvCxnSpPr/>
          <p:nvPr/>
        </p:nvCxnSpPr>
        <p:spPr>
          <a:xfrm>
            <a:off x="4366559" y="1590261"/>
            <a:ext cx="241855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6938472"/>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30103171-0BA0-4AF0-AF05-04AFA1A4A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descr="Renderização 3D de polígonos empilhados em diferentes cores">
            <a:extLst>
              <a:ext uri="{FF2B5EF4-FFF2-40B4-BE49-F238E27FC236}">
                <a16:creationId xmlns:a16="http://schemas.microsoft.com/office/drawing/2014/main" id="{5BD53E0A-B9E1-4B0A-9C25-C5F507A76F78}"/>
              </a:ext>
            </a:extLst>
          </p:cNvPr>
          <p:cNvPicPr>
            <a:picLocks noChangeAspect="1"/>
          </p:cNvPicPr>
          <p:nvPr/>
        </p:nvPicPr>
        <p:blipFill rotWithShape="1">
          <a:blip r:embed="rId2"/>
          <a:srcRect l="30353" r="23292" b="-1"/>
          <a:stretch/>
        </p:blipFill>
        <p:spPr>
          <a:xfrm>
            <a:off x="20" y="10"/>
            <a:ext cx="4762480" cy="6857989"/>
          </a:xfrm>
          <a:prstGeom prst="rect">
            <a:avLst/>
          </a:prstGeom>
        </p:spPr>
      </p:pic>
      <p:sp>
        <p:nvSpPr>
          <p:cNvPr id="16" name="Rectangle 10">
            <a:extLst>
              <a:ext uri="{FF2B5EF4-FFF2-40B4-BE49-F238E27FC236}">
                <a16:creationId xmlns:a16="http://schemas.microsoft.com/office/drawing/2014/main" id="{E128B901-D4EA-4C4D-A150-23D2A6DEC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09459" y="1"/>
            <a:ext cx="7482541" cy="68579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A760B08A-B322-4C79-AB6D-7E4246352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685800"/>
            <a:ext cx="6099101" cy="5486400"/>
          </a:xfrm>
          <a:prstGeom prst="rect">
            <a:avLst/>
          </a:prstGeom>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FCC426A-FF09-42E2-8D7E-F952A90737A4}"/>
              </a:ext>
            </a:extLst>
          </p:cNvPr>
          <p:cNvSpPr>
            <a:spLocks noGrp="1"/>
          </p:cNvSpPr>
          <p:nvPr>
            <p:ph type="ctrTitle"/>
          </p:nvPr>
        </p:nvSpPr>
        <p:spPr>
          <a:xfrm>
            <a:off x="6096000" y="1371599"/>
            <a:ext cx="4762500" cy="2360429"/>
          </a:xfrm>
        </p:spPr>
        <p:txBody>
          <a:bodyPr>
            <a:normAutofit/>
          </a:bodyPr>
          <a:lstStyle/>
          <a:p>
            <a:r>
              <a:rPr lang="pt-BR" b="1" dirty="0" err="1"/>
              <a:t>Cisgênero</a:t>
            </a:r>
            <a:r>
              <a:rPr lang="pt-BR" b="1" dirty="0"/>
              <a:t> e transgênero:</a:t>
            </a:r>
            <a:endParaRPr lang="pt-BR" dirty="0"/>
          </a:p>
        </p:txBody>
      </p:sp>
      <p:sp>
        <p:nvSpPr>
          <p:cNvPr id="3" name="Subtítulo 2">
            <a:extLst>
              <a:ext uri="{FF2B5EF4-FFF2-40B4-BE49-F238E27FC236}">
                <a16:creationId xmlns:a16="http://schemas.microsoft.com/office/drawing/2014/main" id="{1834FA41-0E34-4793-AC5C-14D09EF6002F}"/>
              </a:ext>
            </a:extLst>
          </p:cNvPr>
          <p:cNvSpPr>
            <a:spLocks noGrp="1"/>
          </p:cNvSpPr>
          <p:nvPr>
            <p:ph type="subTitle" idx="1"/>
          </p:nvPr>
        </p:nvSpPr>
        <p:spPr>
          <a:xfrm>
            <a:off x="5671930" y="3843130"/>
            <a:ext cx="5618922" cy="1948070"/>
          </a:xfrm>
        </p:spPr>
        <p:txBody>
          <a:bodyPr>
            <a:normAutofit fontScale="85000" lnSpcReduction="20000"/>
          </a:bodyPr>
          <a:lstStyle/>
          <a:p>
            <a:r>
              <a:rPr lang="pt-BR" dirty="0"/>
              <a:t>Vale ressaltar que uma pessoa pode ser </a:t>
            </a:r>
            <a:r>
              <a:rPr lang="pt-BR" dirty="0" err="1"/>
              <a:t>cisgênero</a:t>
            </a:r>
            <a:r>
              <a:rPr lang="pt-BR" dirty="0"/>
              <a:t> (cis), esta é uma nomenclatura usada para definir um indivíduo que se identifica, em todos os aspectos, com o gênero atribuído ao nascer. Já o transgênero (trans), é uma pessoa que transitam entre os gêneros, ou seja, é aquele/a que nasceu com órgão sexual feminino ou masculino, mas se identifica com o gênero diferente</a:t>
            </a:r>
          </a:p>
        </p:txBody>
      </p:sp>
      <p:pic>
        <p:nvPicPr>
          <p:cNvPr id="8" name="Imagem 7">
            <a:extLst>
              <a:ext uri="{FF2B5EF4-FFF2-40B4-BE49-F238E27FC236}">
                <a16:creationId xmlns:a16="http://schemas.microsoft.com/office/drawing/2014/main" id="{53E91879-1BB2-4933-833D-BA7A24E08A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5415" y="685800"/>
            <a:ext cx="2741144" cy="2053847"/>
          </a:xfrm>
          <a:prstGeom prst="rect">
            <a:avLst/>
          </a:prstGeom>
          <a:ln>
            <a:noFill/>
          </a:ln>
          <a:effectLst>
            <a:outerShdw blurRad="50800" dist="38100" dir="2700000" algn="tl" rotWithShape="0">
              <a:prstClr val="black">
                <a:alpha val="40000"/>
              </a:prstClr>
            </a:outerShdw>
          </a:effectLst>
        </p:spPr>
      </p:pic>
      <p:cxnSp>
        <p:nvCxnSpPr>
          <p:cNvPr id="5" name="Conector reto 4">
            <a:extLst>
              <a:ext uri="{FF2B5EF4-FFF2-40B4-BE49-F238E27FC236}">
                <a16:creationId xmlns:a16="http://schemas.microsoft.com/office/drawing/2014/main" id="{735935F3-BB7E-488F-AF58-4246E35CEC32}"/>
              </a:ext>
            </a:extLst>
          </p:cNvPr>
          <p:cNvCxnSpPr>
            <a:cxnSpLocks/>
          </p:cNvCxnSpPr>
          <p:nvPr/>
        </p:nvCxnSpPr>
        <p:spPr>
          <a:xfrm>
            <a:off x="4366559" y="1669774"/>
            <a:ext cx="2511319"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7116985"/>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30103171-0BA0-4AF0-AF05-04AFA1A4A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descr="Renderização 3D de polígonos empilhados em diferentes cores">
            <a:extLst>
              <a:ext uri="{FF2B5EF4-FFF2-40B4-BE49-F238E27FC236}">
                <a16:creationId xmlns:a16="http://schemas.microsoft.com/office/drawing/2014/main" id="{5BD53E0A-B9E1-4B0A-9C25-C5F507A76F78}"/>
              </a:ext>
            </a:extLst>
          </p:cNvPr>
          <p:cNvPicPr>
            <a:picLocks noChangeAspect="1"/>
          </p:cNvPicPr>
          <p:nvPr/>
        </p:nvPicPr>
        <p:blipFill rotWithShape="1">
          <a:blip r:embed="rId2"/>
          <a:srcRect l="30353" r="23292" b="-1"/>
          <a:stretch/>
        </p:blipFill>
        <p:spPr>
          <a:xfrm>
            <a:off x="20" y="10"/>
            <a:ext cx="4762480" cy="6857989"/>
          </a:xfrm>
          <a:prstGeom prst="rect">
            <a:avLst/>
          </a:prstGeom>
        </p:spPr>
      </p:pic>
      <p:sp>
        <p:nvSpPr>
          <p:cNvPr id="16" name="Rectangle 10">
            <a:extLst>
              <a:ext uri="{FF2B5EF4-FFF2-40B4-BE49-F238E27FC236}">
                <a16:creationId xmlns:a16="http://schemas.microsoft.com/office/drawing/2014/main" id="{E128B901-D4EA-4C4D-A150-23D2A6DEC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09459" y="1"/>
            <a:ext cx="7482541" cy="68579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A760B08A-B322-4C79-AB6D-7E4246352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685800"/>
            <a:ext cx="6099101" cy="5486400"/>
          </a:xfrm>
          <a:prstGeom prst="rect">
            <a:avLst/>
          </a:prstGeom>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FCC426A-FF09-42E2-8D7E-F952A90737A4}"/>
              </a:ext>
            </a:extLst>
          </p:cNvPr>
          <p:cNvSpPr>
            <a:spLocks noGrp="1"/>
          </p:cNvSpPr>
          <p:nvPr>
            <p:ph type="ctrTitle"/>
          </p:nvPr>
        </p:nvSpPr>
        <p:spPr>
          <a:xfrm>
            <a:off x="6096000" y="1371599"/>
            <a:ext cx="4762500" cy="2360429"/>
          </a:xfrm>
        </p:spPr>
        <p:txBody>
          <a:bodyPr>
            <a:normAutofit/>
          </a:bodyPr>
          <a:lstStyle/>
          <a:p>
            <a:r>
              <a:rPr lang="pt-BR" b="1" dirty="0"/>
              <a:t>L</a:t>
            </a:r>
            <a:endParaRPr lang="pt-BR" dirty="0"/>
          </a:p>
        </p:txBody>
      </p:sp>
      <p:sp>
        <p:nvSpPr>
          <p:cNvPr id="3" name="Subtítulo 2">
            <a:extLst>
              <a:ext uri="{FF2B5EF4-FFF2-40B4-BE49-F238E27FC236}">
                <a16:creationId xmlns:a16="http://schemas.microsoft.com/office/drawing/2014/main" id="{1834FA41-0E34-4793-AC5C-14D09EF6002F}"/>
              </a:ext>
            </a:extLst>
          </p:cNvPr>
          <p:cNvSpPr>
            <a:spLocks noGrp="1"/>
          </p:cNvSpPr>
          <p:nvPr>
            <p:ph type="subTitle" idx="1"/>
          </p:nvPr>
        </p:nvSpPr>
        <p:spPr>
          <a:xfrm>
            <a:off x="5671930" y="3843130"/>
            <a:ext cx="5618922" cy="1948070"/>
          </a:xfrm>
        </p:spPr>
        <p:txBody>
          <a:bodyPr>
            <a:normAutofit/>
          </a:bodyPr>
          <a:lstStyle/>
          <a:p>
            <a:r>
              <a:rPr lang="pt-BR" b="1" dirty="0"/>
              <a:t>lésbica</a:t>
            </a:r>
            <a:r>
              <a:rPr lang="pt-BR" dirty="0"/>
              <a:t>: Pessoa cis ou trans que se identifica no gênero feminino e se relaciona afetiva e/ou sexualmente com outras pessoas do gênero feminino;</a:t>
            </a:r>
          </a:p>
        </p:txBody>
      </p:sp>
      <p:pic>
        <p:nvPicPr>
          <p:cNvPr id="8" name="Imagem 7">
            <a:extLst>
              <a:ext uri="{FF2B5EF4-FFF2-40B4-BE49-F238E27FC236}">
                <a16:creationId xmlns:a16="http://schemas.microsoft.com/office/drawing/2014/main" id="{D09E1F3D-B724-49FA-9D2E-D2EDB5A4A6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44465" y="685800"/>
            <a:ext cx="2741144" cy="2053847"/>
          </a:xfrm>
          <a:prstGeom prst="rect">
            <a:avLst/>
          </a:prstGeom>
          <a:ln>
            <a:noFill/>
          </a:ln>
          <a:effectLst>
            <a:outerShdw blurRad="50800" dist="38100" dir="2700000" algn="tl" rotWithShape="0">
              <a:prstClr val="black">
                <a:alpha val="40000"/>
              </a:prstClr>
            </a:outerShdw>
          </a:effectLst>
        </p:spPr>
      </p:pic>
      <p:cxnSp>
        <p:nvCxnSpPr>
          <p:cNvPr id="5" name="Conector reto 4">
            <a:extLst>
              <a:ext uri="{FF2B5EF4-FFF2-40B4-BE49-F238E27FC236}">
                <a16:creationId xmlns:a16="http://schemas.microsoft.com/office/drawing/2014/main" id="{89491555-D784-4348-8301-DBCA18A93861}"/>
              </a:ext>
            </a:extLst>
          </p:cNvPr>
          <p:cNvCxnSpPr/>
          <p:nvPr/>
        </p:nvCxnSpPr>
        <p:spPr>
          <a:xfrm>
            <a:off x="4385609" y="1577009"/>
            <a:ext cx="238625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5613646"/>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30103171-0BA0-4AF0-AF05-04AFA1A4A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descr="Renderização 3D de polígonos empilhados em diferentes cores">
            <a:extLst>
              <a:ext uri="{FF2B5EF4-FFF2-40B4-BE49-F238E27FC236}">
                <a16:creationId xmlns:a16="http://schemas.microsoft.com/office/drawing/2014/main" id="{5BD53E0A-B9E1-4B0A-9C25-C5F507A76F78}"/>
              </a:ext>
            </a:extLst>
          </p:cNvPr>
          <p:cNvPicPr>
            <a:picLocks noChangeAspect="1"/>
          </p:cNvPicPr>
          <p:nvPr/>
        </p:nvPicPr>
        <p:blipFill rotWithShape="1">
          <a:blip r:embed="rId2"/>
          <a:srcRect l="30353" r="23292" b="-1"/>
          <a:stretch/>
        </p:blipFill>
        <p:spPr>
          <a:xfrm>
            <a:off x="20" y="10"/>
            <a:ext cx="4762480" cy="6857989"/>
          </a:xfrm>
          <a:prstGeom prst="rect">
            <a:avLst/>
          </a:prstGeom>
        </p:spPr>
      </p:pic>
      <p:sp>
        <p:nvSpPr>
          <p:cNvPr id="16" name="Rectangle 10">
            <a:extLst>
              <a:ext uri="{FF2B5EF4-FFF2-40B4-BE49-F238E27FC236}">
                <a16:creationId xmlns:a16="http://schemas.microsoft.com/office/drawing/2014/main" id="{E128B901-D4EA-4C4D-A150-23D2A6DEC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09459" y="1"/>
            <a:ext cx="7482541" cy="68579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A760B08A-B322-4C79-AB6D-7E4246352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685800"/>
            <a:ext cx="6099101" cy="5486400"/>
          </a:xfrm>
          <a:prstGeom prst="rect">
            <a:avLst/>
          </a:prstGeom>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FCC426A-FF09-42E2-8D7E-F952A90737A4}"/>
              </a:ext>
            </a:extLst>
          </p:cNvPr>
          <p:cNvSpPr>
            <a:spLocks noGrp="1"/>
          </p:cNvSpPr>
          <p:nvPr>
            <p:ph type="ctrTitle"/>
          </p:nvPr>
        </p:nvSpPr>
        <p:spPr>
          <a:xfrm>
            <a:off x="6096000" y="1371599"/>
            <a:ext cx="4762500" cy="2360429"/>
          </a:xfrm>
        </p:spPr>
        <p:txBody>
          <a:bodyPr>
            <a:normAutofit/>
          </a:bodyPr>
          <a:lstStyle/>
          <a:p>
            <a:r>
              <a:rPr lang="pt-BR" b="1" dirty="0"/>
              <a:t>G</a:t>
            </a:r>
            <a:endParaRPr lang="pt-BR" dirty="0"/>
          </a:p>
        </p:txBody>
      </p:sp>
      <p:sp>
        <p:nvSpPr>
          <p:cNvPr id="3" name="Subtítulo 2">
            <a:extLst>
              <a:ext uri="{FF2B5EF4-FFF2-40B4-BE49-F238E27FC236}">
                <a16:creationId xmlns:a16="http://schemas.microsoft.com/office/drawing/2014/main" id="{1834FA41-0E34-4793-AC5C-14D09EF6002F}"/>
              </a:ext>
            </a:extLst>
          </p:cNvPr>
          <p:cNvSpPr>
            <a:spLocks noGrp="1"/>
          </p:cNvSpPr>
          <p:nvPr>
            <p:ph type="subTitle" idx="1"/>
          </p:nvPr>
        </p:nvSpPr>
        <p:spPr>
          <a:xfrm>
            <a:off x="5671930" y="3843130"/>
            <a:ext cx="5618922" cy="1948070"/>
          </a:xfrm>
        </p:spPr>
        <p:txBody>
          <a:bodyPr>
            <a:normAutofit/>
          </a:bodyPr>
          <a:lstStyle/>
          <a:p>
            <a:r>
              <a:rPr lang="pt-BR" b="1" dirty="0"/>
              <a:t>gay: </a:t>
            </a:r>
            <a:r>
              <a:rPr lang="pt-BR" dirty="0"/>
              <a:t>Pessoa cis ou trans que se identifica no gênero masculino e se relaciona afetiva e/ou sexualmente com outras pessoas do gênero masculino;</a:t>
            </a:r>
          </a:p>
        </p:txBody>
      </p:sp>
      <p:pic>
        <p:nvPicPr>
          <p:cNvPr id="8" name="Imagem 7">
            <a:extLst>
              <a:ext uri="{FF2B5EF4-FFF2-40B4-BE49-F238E27FC236}">
                <a16:creationId xmlns:a16="http://schemas.microsoft.com/office/drawing/2014/main" id="{35105DCB-A586-4530-B1C7-578C103E33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44465" y="685800"/>
            <a:ext cx="2741144" cy="2053847"/>
          </a:xfrm>
          <a:prstGeom prst="rect">
            <a:avLst/>
          </a:prstGeom>
          <a:ln>
            <a:noFill/>
          </a:ln>
          <a:effectLst>
            <a:outerShdw blurRad="50800" dist="38100" dir="2700000" algn="tl" rotWithShape="0">
              <a:prstClr val="black">
                <a:alpha val="40000"/>
              </a:prstClr>
            </a:outerShdw>
          </a:effectLst>
        </p:spPr>
      </p:pic>
      <p:cxnSp>
        <p:nvCxnSpPr>
          <p:cNvPr id="5" name="Conector reto 4">
            <a:extLst>
              <a:ext uri="{FF2B5EF4-FFF2-40B4-BE49-F238E27FC236}">
                <a16:creationId xmlns:a16="http://schemas.microsoft.com/office/drawing/2014/main" id="{0F13AE1F-3DF0-430E-BC97-D78BE6599D0D}"/>
              </a:ext>
            </a:extLst>
          </p:cNvPr>
          <p:cNvCxnSpPr>
            <a:cxnSpLocks/>
          </p:cNvCxnSpPr>
          <p:nvPr/>
        </p:nvCxnSpPr>
        <p:spPr>
          <a:xfrm>
            <a:off x="4385609" y="1656522"/>
            <a:ext cx="1988687"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7826922"/>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30103171-0BA0-4AF0-AF05-04AFA1A4A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descr="Renderização 3D de polígonos empilhados em diferentes cores">
            <a:extLst>
              <a:ext uri="{FF2B5EF4-FFF2-40B4-BE49-F238E27FC236}">
                <a16:creationId xmlns:a16="http://schemas.microsoft.com/office/drawing/2014/main" id="{5BD53E0A-B9E1-4B0A-9C25-C5F507A76F78}"/>
              </a:ext>
            </a:extLst>
          </p:cNvPr>
          <p:cNvPicPr>
            <a:picLocks noChangeAspect="1"/>
          </p:cNvPicPr>
          <p:nvPr/>
        </p:nvPicPr>
        <p:blipFill rotWithShape="1">
          <a:blip r:embed="rId2"/>
          <a:srcRect l="30353" r="23292" b="-1"/>
          <a:stretch/>
        </p:blipFill>
        <p:spPr>
          <a:xfrm>
            <a:off x="20" y="10"/>
            <a:ext cx="4762480" cy="6857989"/>
          </a:xfrm>
          <a:prstGeom prst="rect">
            <a:avLst/>
          </a:prstGeom>
        </p:spPr>
      </p:pic>
      <p:sp>
        <p:nvSpPr>
          <p:cNvPr id="16" name="Rectangle 10">
            <a:extLst>
              <a:ext uri="{FF2B5EF4-FFF2-40B4-BE49-F238E27FC236}">
                <a16:creationId xmlns:a16="http://schemas.microsoft.com/office/drawing/2014/main" id="{E128B901-D4EA-4C4D-A150-23D2A6DEC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09459" y="1"/>
            <a:ext cx="7482541" cy="68579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A760B08A-B322-4C79-AB6D-7E4246352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685800"/>
            <a:ext cx="6099101" cy="5486400"/>
          </a:xfrm>
          <a:prstGeom prst="rect">
            <a:avLst/>
          </a:prstGeom>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FCC426A-FF09-42E2-8D7E-F952A90737A4}"/>
              </a:ext>
            </a:extLst>
          </p:cNvPr>
          <p:cNvSpPr>
            <a:spLocks noGrp="1"/>
          </p:cNvSpPr>
          <p:nvPr>
            <p:ph type="ctrTitle"/>
          </p:nvPr>
        </p:nvSpPr>
        <p:spPr>
          <a:xfrm>
            <a:off x="6096000" y="1371599"/>
            <a:ext cx="4762500" cy="2360429"/>
          </a:xfrm>
        </p:spPr>
        <p:txBody>
          <a:bodyPr>
            <a:normAutofit/>
          </a:bodyPr>
          <a:lstStyle/>
          <a:p>
            <a:r>
              <a:rPr lang="pt-BR" b="1" dirty="0"/>
              <a:t>B</a:t>
            </a:r>
            <a:endParaRPr lang="pt-BR" dirty="0"/>
          </a:p>
        </p:txBody>
      </p:sp>
      <p:sp>
        <p:nvSpPr>
          <p:cNvPr id="3" name="Subtítulo 2">
            <a:extLst>
              <a:ext uri="{FF2B5EF4-FFF2-40B4-BE49-F238E27FC236}">
                <a16:creationId xmlns:a16="http://schemas.microsoft.com/office/drawing/2014/main" id="{1834FA41-0E34-4793-AC5C-14D09EF6002F}"/>
              </a:ext>
            </a:extLst>
          </p:cNvPr>
          <p:cNvSpPr>
            <a:spLocks noGrp="1"/>
          </p:cNvSpPr>
          <p:nvPr>
            <p:ph type="subTitle" idx="1"/>
          </p:nvPr>
        </p:nvSpPr>
        <p:spPr>
          <a:xfrm>
            <a:off x="5671930" y="3843130"/>
            <a:ext cx="5618922" cy="1948070"/>
          </a:xfrm>
        </p:spPr>
        <p:txBody>
          <a:bodyPr>
            <a:normAutofit/>
          </a:bodyPr>
          <a:lstStyle/>
          <a:p>
            <a:r>
              <a:rPr lang="pt-BR" b="1" dirty="0"/>
              <a:t>bissexual: </a:t>
            </a:r>
            <a:r>
              <a:rPr lang="pt-BR" dirty="0"/>
              <a:t>Aquele ou aquela que se relaciona afetiva e/ou sexualmente com pessoas do gênero feminino, masculino ou demais gêneros.</a:t>
            </a:r>
          </a:p>
        </p:txBody>
      </p:sp>
      <p:pic>
        <p:nvPicPr>
          <p:cNvPr id="8" name="Imagem 7">
            <a:extLst>
              <a:ext uri="{FF2B5EF4-FFF2-40B4-BE49-F238E27FC236}">
                <a16:creationId xmlns:a16="http://schemas.microsoft.com/office/drawing/2014/main" id="{70B2E8AA-3223-44E3-B063-DDAA696CA3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44465" y="685800"/>
            <a:ext cx="2741144" cy="2053847"/>
          </a:xfrm>
          <a:prstGeom prst="rect">
            <a:avLst/>
          </a:prstGeom>
          <a:ln>
            <a:noFill/>
          </a:ln>
          <a:effectLst>
            <a:outerShdw blurRad="50800" dist="38100" dir="2700000" algn="tl" rotWithShape="0">
              <a:prstClr val="black">
                <a:alpha val="40000"/>
              </a:prstClr>
            </a:outerShdw>
          </a:effectLst>
        </p:spPr>
      </p:pic>
      <p:cxnSp>
        <p:nvCxnSpPr>
          <p:cNvPr id="5" name="Conector reto 4">
            <a:extLst>
              <a:ext uri="{FF2B5EF4-FFF2-40B4-BE49-F238E27FC236}">
                <a16:creationId xmlns:a16="http://schemas.microsoft.com/office/drawing/2014/main" id="{9DE9FF8D-9D88-4E0A-AB41-D75FE50993A0}"/>
              </a:ext>
            </a:extLst>
          </p:cNvPr>
          <p:cNvCxnSpPr>
            <a:stCxn id="8" idx="3"/>
          </p:cNvCxnSpPr>
          <p:nvPr/>
        </p:nvCxnSpPr>
        <p:spPr>
          <a:xfrm flipV="1">
            <a:off x="4385609" y="1683026"/>
            <a:ext cx="2359748" cy="2969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663233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30103171-0BA0-4AF0-AF05-04AFA1A4A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descr="Renderização 3D de polígonos empilhados em diferentes cores">
            <a:extLst>
              <a:ext uri="{FF2B5EF4-FFF2-40B4-BE49-F238E27FC236}">
                <a16:creationId xmlns:a16="http://schemas.microsoft.com/office/drawing/2014/main" id="{5BD53E0A-B9E1-4B0A-9C25-C5F507A76F78}"/>
              </a:ext>
            </a:extLst>
          </p:cNvPr>
          <p:cNvPicPr>
            <a:picLocks noChangeAspect="1"/>
          </p:cNvPicPr>
          <p:nvPr/>
        </p:nvPicPr>
        <p:blipFill rotWithShape="1">
          <a:blip r:embed="rId2"/>
          <a:srcRect l="30353" r="23292" b="-1"/>
          <a:stretch/>
        </p:blipFill>
        <p:spPr>
          <a:xfrm>
            <a:off x="20" y="10"/>
            <a:ext cx="4762480" cy="6857989"/>
          </a:xfrm>
          <a:prstGeom prst="rect">
            <a:avLst/>
          </a:prstGeom>
        </p:spPr>
      </p:pic>
      <p:sp>
        <p:nvSpPr>
          <p:cNvPr id="16" name="Rectangle 10">
            <a:extLst>
              <a:ext uri="{FF2B5EF4-FFF2-40B4-BE49-F238E27FC236}">
                <a16:creationId xmlns:a16="http://schemas.microsoft.com/office/drawing/2014/main" id="{E128B901-D4EA-4C4D-A150-23D2A6DEC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09459" y="1"/>
            <a:ext cx="7482541" cy="68579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A760B08A-B322-4C79-AB6D-7E4246352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685800"/>
            <a:ext cx="6099101" cy="5486400"/>
          </a:xfrm>
          <a:prstGeom prst="rect">
            <a:avLst/>
          </a:prstGeom>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FCC426A-FF09-42E2-8D7E-F952A90737A4}"/>
              </a:ext>
            </a:extLst>
          </p:cNvPr>
          <p:cNvSpPr>
            <a:spLocks noGrp="1"/>
          </p:cNvSpPr>
          <p:nvPr>
            <p:ph type="ctrTitle"/>
          </p:nvPr>
        </p:nvSpPr>
        <p:spPr>
          <a:xfrm>
            <a:off x="6069479" y="654442"/>
            <a:ext cx="4762500" cy="2360429"/>
          </a:xfrm>
        </p:spPr>
        <p:txBody>
          <a:bodyPr>
            <a:normAutofit/>
          </a:bodyPr>
          <a:lstStyle/>
          <a:p>
            <a:r>
              <a:rPr lang="pt-BR" b="1" dirty="0"/>
              <a:t>T</a:t>
            </a:r>
            <a:endParaRPr lang="pt-BR" dirty="0"/>
          </a:p>
        </p:txBody>
      </p:sp>
      <p:sp>
        <p:nvSpPr>
          <p:cNvPr id="3" name="Subtítulo 2">
            <a:extLst>
              <a:ext uri="{FF2B5EF4-FFF2-40B4-BE49-F238E27FC236}">
                <a16:creationId xmlns:a16="http://schemas.microsoft.com/office/drawing/2014/main" id="{1834FA41-0E34-4793-AC5C-14D09EF6002F}"/>
              </a:ext>
            </a:extLst>
          </p:cNvPr>
          <p:cNvSpPr>
            <a:spLocks noGrp="1"/>
          </p:cNvSpPr>
          <p:nvPr>
            <p:ph type="subTitle" idx="1"/>
          </p:nvPr>
        </p:nvSpPr>
        <p:spPr>
          <a:xfrm>
            <a:off x="5565913" y="3014871"/>
            <a:ext cx="5943387" cy="3188687"/>
          </a:xfrm>
        </p:spPr>
        <p:txBody>
          <a:bodyPr>
            <a:normAutofit fontScale="85000" lnSpcReduction="10000"/>
          </a:bodyPr>
          <a:lstStyle/>
          <a:p>
            <a:r>
              <a:rPr lang="pt-BR" b="1" dirty="0"/>
              <a:t>transgêneros </a:t>
            </a:r>
            <a:r>
              <a:rPr lang="pt-BR" dirty="0"/>
              <a:t>(travestis ou transexuais): Pessoas que não se identificam com o gênero atribuído com base nos órgãos sexuais e transacionam para outro gênero. Exemplificando, uma pessoa que nasceu com órgão sexual feminino, mas se identifica com o gênero masculino. Há algumas diferenciações entre travestis e transexuais e divergências entre as definições do termo, mas segundo a definição adotada pela Conferência Nacional LGBT de 2008, as travestis são pessoas que nasceram com o órgão sexual masculino, mas se identificam pelo gênero feminino, no entanto ainda desejam manter o órgão sexual biológico.</a:t>
            </a:r>
          </a:p>
        </p:txBody>
      </p:sp>
      <p:pic>
        <p:nvPicPr>
          <p:cNvPr id="8" name="Imagem 7">
            <a:extLst>
              <a:ext uri="{FF2B5EF4-FFF2-40B4-BE49-F238E27FC236}">
                <a16:creationId xmlns:a16="http://schemas.microsoft.com/office/drawing/2014/main" id="{BF60697B-17AB-41FF-A373-53D7C0394C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5624" y="685799"/>
            <a:ext cx="2741144" cy="2053847"/>
          </a:xfrm>
          <a:prstGeom prst="rect">
            <a:avLst/>
          </a:prstGeom>
          <a:ln>
            <a:noFill/>
          </a:ln>
          <a:effectLst>
            <a:outerShdw blurRad="50800" dist="38100" dir="2700000" algn="tl" rotWithShape="0">
              <a:prstClr val="black">
                <a:alpha val="40000"/>
              </a:prstClr>
            </a:outerShdw>
          </a:effectLst>
        </p:spPr>
      </p:pic>
      <p:cxnSp>
        <p:nvCxnSpPr>
          <p:cNvPr id="5" name="Conector reto 4">
            <a:extLst>
              <a:ext uri="{FF2B5EF4-FFF2-40B4-BE49-F238E27FC236}">
                <a16:creationId xmlns:a16="http://schemas.microsoft.com/office/drawing/2014/main" id="{734C3A92-229D-426B-90B5-56116FB01C0E}"/>
              </a:ext>
            </a:extLst>
          </p:cNvPr>
          <p:cNvCxnSpPr>
            <a:stCxn id="8" idx="3"/>
          </p:cNvCxnSpPr>
          <p:nvPr/>
        </p:nvCxnSpPr>
        <p:spPr>
          <a:xfrm flipV="1">
            <a:off x="4286768" y="1696277"/>
            <a:ext cx="2311485" cy="1644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0500337"/>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30103171-0BA0-4AF0-AF05-04AFA1A4A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descr="Renderização 3D de polígonos empilhados em diferentes cores">
            <a:extLst>
              <a:ext uri="{FF2B5EF4-FFF2-40B4-BE49-F238E27FC236}">
                <a16:creationId xmlns:a16="http://schemas.microsoft.com/office/drawing/2014/main" id="{5BD53E0A-B9E1-4B0A-9C25-C5F507A76F78}"/>
              </a:ext>
            </a:extLst>
          </p:cNvPr>
          <p:cNvPicPr>
            <a:picLocks noChangeAspect="1"/>
          </p:cNvPicPr>
          <p:nvPr/>
        </p:nvPicPr>
        <p:blipFill rotWithShape="1">
          <a:blip r:embed="rId2"/>
          <a:srcRect l="30353" r="23292" b="-1"/>
          <a:stretch/>
        </p:blipFill>
        <p:spPr>
          <a:xfrm>
            <a:off x="20" y="10"/>
            <a:ext cx="4762480" cy="6857989"/>
          </a:xfrm>
          <a:prstGeom prst="rect">
            <a:avLst/>
          </a:prstGeom>
        </p:spPr>
      </p:pic>
      <p:sp>
        <p:nvSpPr>
          <p:cNvPr id="16" name="Rectangle 10">
            <a:extLst>
              <a:ext uri="{FF2B5EF4-FFF2-40B4-BE49-F238E27FC236}">
                <a16:creationId xmlns:a16="http://schemas.microsoft.com/office/drawing/2014/main" id="{E128B901-D4EA-4C4D-A150-23D2A6DEC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09459" y="1"/>
            <a:ext cx="7482541" cy="68579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A760B08A-B322-4C79-AB6D-7E4246352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685800"/>
            <a:ext cx="6099101" cy="5486400"/>
          </a:xfrm>
          <a:prstGeom prst="rect">
            <a:avLst/>
          </a:prstGeom>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FCC426A-FF09-42E2-8D7E-F952A90737A4}"/>
              </a:ext>
            </a:extLst>
          </p:cNvPr>
          <p:cNvSpPr>
            <a:spLocks noGrp="1"/>
          </p:cNvSpPr>
          <p:nvPr>
            <p:ph type="ctrTitle"/>
          </p:nvPr>
        </p:nvSpPr>
        <p:spPr>
          <a:xfrm>
            <a:off x="6069479" y="654442"/>
            <a:ext cx="4762500" cy="2743200"/>
          </a:xfrm>
        </p:spPr>
        <p:txBody>
          <a:bodyPr>
            <a:normAutofit/>
          </a:bodyPr>
          <a:lstStyle/>
          <a:p>
            <a:r>
              <a:rPr lang="pt-BR" b="1" dirty="0"/>
              <a:t>Q</a:t>
            </a:r>
            <a:endParaRPr lang="pt-BR" dirty="0"/>
          </a:p>
        </p:txBody>
      </p:sp>
      <p:sp>
        <p:nvSpPr>
          <p:cNvPr id="3" name="Subtítulo 2">
            <a:extLst>
              <a:ext uri="{FF2B5EF4-FFF2-40B4-BE49-F238E27FC236}">
                <a16:creationId xmlns:a16="http://schemas.microsoft.com/office/drawing/2014/main" id="{1834FA41-0E34-4793-AC5C-14D09EF6002F}"/>
              </a:ext>
            </a:extLst>
          </p:cNvPr>
          <p:cNvSpPr>
            <a:spLocks noGrp="1"/>
          </p:cNvSpPr>
          <p:nvPr>
            <p:ph type="subTitle" idx="1"/>
          </p:nvPr>
        </p:nvSpPr>
        <p:spPr>
          <a:xfrm>
            <a:off x="5830957" y="3429000"/>
            <a:ext cx="5413300" cy="2774558"/>
          </a:xfrm>
        </p:spPr>
        <p:txBody>
          <a:bodyPr>
            <a:normAutofit fontScale="85000" lnSpcReduction="20000"/>
          </a:bodyPr>
          <a:lstStyle/>
          <a:p>
            <a:r>
              <a:rPr lang="pt-BR" dirty="0" err="1"/>
              <a:t>queer</a:t>
            </a:r>
            <a:r>
              <a:rPr lang="pt-BR" dirty="0"/>
              <a:t>: Esse é um termo mais recente e ainda em discussão, mas de acordo com a Teoria </a:t>
            </a:r>
            <a:r>
              <a:rPr lang="pt-BR" dirty="0" err="1"/>
              <a:t>Queer</a:t>
            </a:r>
            <a:r>
              <a:rPr lang="pt-BR" dirty="0"/>
              <a:t> da pesquisadora Judith Butler, são pessoas fluidas, ou seja, que não se identificam com o feminino ou masculino e transitam entre os “gêneros”. Elas também podem não concordar com os rótulos socialmente impostos. O termo pode englobar minorias sexuais e de gênero que não são heterossexuais (pessoa que se relaciona com outra do gênero oposto) ou </a:t>
            </a:r>
            <a:r>
              <a:rPr lang="pt-BR" dirty="0" err="1"/>
              <a:t>cisgênero</a:t>
            </a:r>
            <a:r>
              <a:rPr lang="pt-BR" dirty="0"/>
              <a:t> (pessoa que se identifica com o gênero biológico).</a:t>
            </a:r>
          </a:p>
        </p:txBody>
      </p:sp>
      <p:pic>
        <p:nvPicPr>
          <p:cNvPr id="8" name="Imagem 7">
            <a:extLst>
              <a:ext uri="{FF2B5EF4-FFF2-40B4-BE49-F238E27FC236}">
                <a16:creationId xmlns:a16="http://schemas.microsoft.com/office/drawing/2014/main" id="{62AB51D5-FE4F-4BE3-8C76-07E37E416F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8124" y="685800"/>
            <a:ext cx="2741144" cy="2053847"/>
          </a:xfrm>
          <a:prstGeom prst="rect">
            <a:avLst/>
          </a:prstGeom>
          <a:ln>
            <a:noFill/>
          </a:ln>
          <a:effectLst>
            <a:outerShdw blurRad="50800" dist="38100" dir="2700000" algn="tl" rotWithShape="0">
              <a:prstClr val="black">
                <a:alpha val="40000"/>
              </a:prstClr>
            </a:outerShdw>
          </a:effectLst>
        </p:spPr>
      </p:pic>
      <p:cxnSp>
        <p:nvCxnSpPr>
          <p:cNvPr id="5" name="Conector reto 4">
            <a:extLst>
              <a:ext uri="{FF2B5EF4-FFF2-40B4-BE49-F238E27FC236}">
                <a16:creationId xmlns:a16="http://schemas.microsoft.com/office/drawing/2014/main" id="{74D10D2E-0F79-4D4C-86B6-2DCE15F2D5FE}"/>
              </a:ext>
            </a:extLst>
          </p:cNvPr>
          <p:cNvCxnSpPr>
            <a:cxnSpLocks/>
          </p:cNvCxnSpPr>
          <p:nvPr/>
        </p:nvCxnSpPr>
        <p:spPr>
          <a:xfrm>
            <a:off x="4386470" y="1669774"/>
            <a:ext cx="23853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6225460"/>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30103171-0BA0-4AF0-AF05-04AFA1A4AC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descr="Renderização 3D de polígonos empilhados em diferentes cores">
            <a:extLst>
              <a:ext uri="{FF2B5EF4-FFF2-40B4-BE49-F238E27FC236}">
                <a16:creationId xmlns:a16="http://schemas.microsoft.com/office/drawing/2014/main" id="{5BD53E0A-B9E1-4B0A-9C25-C5F507A76F78}"/>
              </a:ext>
            </a:extLst>
          </p:cNvPr>
          <p:cNvPicPr>
            <a:picLocks noChangeAspect="1"/>
          </p:cNvPicPr>
          <p:nvPr/>
        </p:nvPicPr>
        <p:blipFill rotWithShape="1">
          <a:blip r:embed="rId2"/>
          <a:srcRect l="30353" r="23292" b="-1"/>
          <a:stretch/>
        </p:blipFill>
        <p:spPr>
          <a:xfrm>
            <a:off x="20" y="10"/>
            <a:ext cx="4762480" cy="6857989"/>
          </a:xfrm>
          <a:prstGeom prst="rect">
            <a:avLst/>
          </a:prstGeom>
        </p:spPr>
      </p:pic>
      <p:sp>
        <p:nvSpPr>
          <p:cNvPr id="16" name="Rectangle 10">
            <a:extLst>
              <a:ext uri="{FF2B5EF4-FFF2-40B4-BE49-F238E27FC236}">
                <a16:creationId xmlns:a16="http://schemas.microsoft.com/office/drawing/2014/main" id="{E128B901-D4EA-4C4D-A150-23D2A6DEC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09459" y="1"/>
            <a:ext cx="7482541" cy="6857999"/>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A760B08A-B322-4C79-AB6D-7E4246352E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685800"/>
            <a:ext cx="6099101" cy="5486400"/>
          </a:xfrm>
          <a:prstGeom prst="rect">
            <a:avLst/>
          </a:prstGeom>
          <a:ln w="1270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DFCC426A-FF09-42E2-8D7E-F952A90737A4}"/>
              </a:ext>
            </a:extLst>
          </p:cNvPr>
          <p:cNvSpPr>
            <a:spLocks noGrp="1"/>
          </p:cNvSpPr>
          <p:nvPr>
            <p:ph type="ctrTitle"/>
          </p:nvPr>
        </p:nvSpPr>
        <p:spPr>
          <a:xfrm>
            <a:off x="6069479" y="654442"/>
            <a:ext cx="4762500" cy="2743200"/>
          </a:xfrm>
        </p:spPr>
        <p:txBody>
          <a:bodyPr>
            <a:normAutofit/>
          </a:bodyPr>
          <a:lstStyle/>
          <a:p>
            <a:r>
              <a:rPr lang="pt-BR" b="1" dirty="0"/>
              <a:t>I</a:t>
            </a:r>
            <a:endParaRPr lang="pt-BR" dirty="0"/>
          </a:p>
        </p:txBody>
      </p:sp>
      <p:sp>
        <p:nvSpPr>
          <p:cNvPr id="3" name="Subtítulo 2">
            <a:extLst>
              <a:ext uri="{FF2B5EF4-FFF2-40B4-BE49-F238E27FC236}">
                <a16:creationId xmlns:a16="http://schemas.microsoft.com/office/drawing/2014/main" id="{1834FA41-0E34-4793-AC5C-14D09EF6002F}"/>
              </a:ext>
            </a:extLst>
          </p:cNvPr>
          <p:cNvSpPr>
            <a:spLocks noGrp="1"/>
          </p:cNvSpPr>
          <p:nvPr>
            <p:ph type="subTitle" idx="1"/>
          </p:nvPr>
        </p:nvSpPr>
        <p:spPr>
          <a:xfrm>
            <a:off x="5830957" y="3429000"/>
            <a:ext cx="5413300" cy="2774558"/>
          </a:xfrm>
        </p:spPr>
        <p:txBody>
          <a:bodyPr>
            <a:normAutofit fontScale="92500" lnSpcReduction="20000"/>
          </a:bodyPr>
          <a:lstStyle/>
          <a:p>
            <a:r>
              <a:rPr lang="pt-BR" b="1" dirty="0"/>
              <a:t>intersexual: </a:t>
            </a:r>
            <a:r>
              <a:rPr lang="pt-BR" dirty="0"/>
              <a:t>Segundo a Sociedade Intersexual Norte Americana, esse termo é usado para designar uma variedade de condições em que uma pessoa nasce com uma anatomia reprodutiva ou sexual que não se encaixa na definição típica de sexo feminino ou masculino. Por exemplo, uma pessoa intersexual pode nascer com uma aparência exterior da genitália do gênero feminino mas com anatomia interior, maioritariamente do gênero masculino.</a:t>
            </a:r>
          </a:p>
        </p:txBody>
      </p:sp>
      <p:pic>
        <p:nvPicPr>
          <p:cNvPr id="8" name="Imagem 7">
            <a:extLst>
              <a:ext uri="{FF2B5EF4-FFF2-40B4-BE49-F238E27FC236}">
                <a16:creationId xmlns:a16="http://schemas.microsoft.com/office/drawing/2014/main" id="{4E9BE3A7-B318-4676-80D9-61AE9EDA00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8676" y="685800"/>
            <a:ext cx="2741144" cy="2053847"/>
          </a:xfrm>
          <a:prstGeom prst="rect">
            <a:avLst/>
          </a:prstGeom>
          <a:ln>
            <a:noFill/>
          </a:ln>
          <a:effectLst>
            <a:outerShdw blurRad="50800" dist="38100" dir="2700000" algn="tl" rotWithShape="0">
              <a:prstClr val="black">
                <a:alpha val="40000"/>
              </a:prstClr>
            </a:outerShdw>
          </a:effectLst>
        </p:spPr>
      </p:pic>
      <p:cxnSp>
        <p:nvCxnSpPr>
          <p:cNvPr id="5" name="Conector reto 4">
            <a:extLst>
              <a:ext uri="{FF2B5EF4-FFF2-40B4-BE49-F238E27FC236}">
                <a16:creationId xmlns:a16="http://schemas.microsoft.com/office/drawing/2014/main" id="{5ED9DBD1-3661-45AE-B0A8-77048826DB8B}"/>
              </a:ext>
            </a:extLst>
          </p:cNvPr>
          <p:cNvCxnSpPr/>
          <p:nvPr/>
        </p:nvCxnSpPr>
        <p:spPr>
          <a:xfrm>
            <a:off x="4379820" y="1683026"/>
            <a:ext cx="261732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3628688"/>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sld>
</file>

<file path=ppt/theme/theme1.xml><?xml version="1.0" encoding="utf-8"?>
<a:theme xmlns:a="http://schemas.openxmlformats.org/drawingml/2006/main" name="ClassicFrameVTI">
  <a:themeElements>
    <a:clrScheme name="AnalogousFromLightSeedRightStep">
      <a:dk1>
        <a:srgbClr val="000000"/>
      </a:dk1>
      <a:lt1>
        <a:srgbClr val="FFFFFF"/>
      </a:lt1>
      <a:dk2>
        <a:srgbClr val="243541"/>
      </a:dk2>
      <a:lt2>
        <a:srgbClr val="E8E4E2"/>
      </a:lt2>
      <a:accent1>
        <a:srgbClr val="82A6BB"/>
      </a:accent1>
      <a:accent2>
        <a:srgbClr val="7F8CBA"/>
      </a:accent2>
      <a:accent3>
        <a:srgbClr val="9F96C6"/>
      </a:accent3>
      <a:accent4>
        <a:srgbClr val="A37FBA"/>
      </a:accent4>
      <a:accent5>
        <a:srgbClr val="C492C3"/>
      </a:accent5>
      <a:accent6>
        <a:srgbClr val="BA7FA0"/>
      </a:accent6>
      <a:hlink>
        <a:srgbClr val="A7775C"/>
      </a:hlink>
      <a:folHlink>
        <a:srgbClr val="7F7F7F"/>
      </a:folHlink>
    </a:clrScheme>
    <a:fontScheme name="Goudy and Gill Sans">
      <a:majorFont>
        <a:latin typeface="Goudy Old Style"/>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lassicFrameVTI" id="{4FA2A165-EC65-4FB0-B019-8C8876A1D8E3}" vid="{9D78F1F1-8226-42FD-A1A3-975EDF6D60F8}"/>
    </a:ext>
  </a:extLst>
</a:theme>
</file>

<file path=docProps/app.xml><?xml version="1.0" encoding="utf-8"?>
<Properties xmlns="http://schemas.openxmlformats.org/officeDocument/2006/extended-properties" xmlns:vt="http://schemas.openxmlformats.org/officeDocument/2006/docPropsVTypes">
  <TotalTime>49</TotalTime>
  <Words>695</Words>
  <Application>Microsoft Office PowerPoint</Application>
  <PresentationFormat>Widescreen</PresentationFormat>
  <Paragraphs>22</Paragraphs>
  <Slides>11</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11</vt:i4>
      </vt:variant>
    </vt:vector>
  </HeadingPairs>
  <TitlesOfParts>
    <vt:vector size="15" baseType="lpstr">
      <vt:lpstr>Arial</vt:lpstr>
      <vt:lpstr>Gill Sans MT</vt:lpstr>
      <vt:lpstr>Goudy Old Style</vt:lpstr>
      <vt:lpstr>ClassicFrameVTI</vt:lpstr>
      <vt:lpstr>Apresentação do PowerPoint</vt:lpstr>
      <vt:lpstr>a sigla lgbtqi+</vt:lpstr>
      <vt:lpstr>Cisgênero e transgênero:</vt:lpstr>
      <vt:lpstr>L</vt:lpstr>
      <vt:lpstr>G</vt:lpstr>
      <vt:lpstr>B</vt:lpstr>
      <vt:lpstr>T</vt:lpstr>
      <vt:lpstr>Q</vt:lpstr>
      <vt:lpstr>I</vt:lpstr>
      <vt:lpstr>+</vt:lpstr>
      <vt:lpstr>Aliados, agêneros e andrógino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joao andrade</dc:creator>
  <cp:lastModifiedBy>joao andrade</cp:lastModifiedBy>
  <cp:revision>7</cp:revision>
  <dcterms:created xsi:type="dcterms:W3CDTF">2021-03-12T21:05:59Z</dcterms:created>
  <dcterms:modified xsi:type="dcterms:W3CDTF">2021-03-14T14:47:51Z</dcterms:modified>
</cp:coreProperties>
</file>